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 id="416" r:id="rId166"/>
    <p:sldId id="417" r:id="rId167"/>
    <p:sldId id="418" r:id="rId168"/>
    <p:sldId id="419" r:id="rId169"/>
    <p:sldId id="420" r:id="rId170"/>
    <p:sldId id="421" r:id="rId171"/>
    <p:sldId id="422" r:id="rId172"/>
    <p:sldId id="423" r:id="rId173"/>
    <p:sldId id="424" r:id="rId174"/>
    <p:sldId id="425" r:id="rId175"/>
    <p:sldId id="426" r:id="rId176"/>
    <p:sldId id="427" r:id="rId177"/>
    <p:sldId id="428" r:id="rId178"/>
    <p:sldId id="429" r:id="rId179"/>
    <p:sldId id="430" r:id="rId180"/>
    <p:sldId id="431" r:id="rId181"/>
    <p:sldId id="432" r:id="rId182"/>
    <p:sldId id="433" r:id="rId183"/>
    <p:sldId id="434" r:id="rId184"/>
    <p:sldId id="435" r:id="rId185"/>
    <p:sldId id="436" r:id="rId186"/>
    <p:sldId id="437" r:id="rId187"/>
    <p:sldId id="438" r:id="rId188"/>
    <p:sldId id="439" r:id="rId189"/>
    <p:sldId id="440" r:id="rId190"/>
    <p:sldId id="441" r:id="rId191"/>
    <p:sldId id="442" r:id="rId192"/>
    <p:sldId id="443" r:id="rId193"/>
    <p:sldId id="444" r:id="rId194"/>
    <p:sldId id="445" r:id="rId195"/>
    <p:sldId id="446" r:id="rId196"/>
    <p:sldId id="447" r:id="rId197"/>
    <p:sldId id="448" r:id="rId198"/>
    <p:sldId id="449" r:id="rId199"/>
    <p:sldId id="450" r:id="rId200"/>
    <p:sldId id="451" r:id="rId201"/>
    <p:sldId id="452" r:id="rId202"/>
    <p:sldId id="453" r:id="rId203"/>
    <p:sldId id="454" r:id="rId204"/>
    <p:sldId id="455" r:id="rId205"/>
    <p:sldId id="456" r:id="rId206"/>
    <p:sldId id="457" r:id="rId207"/>
    <p:sldId id="458" r:id="rId208"/>
    <p:sldId id="459" r:id="rId209"/>
    <p:sldId id="460" r:id="rId210"/>
    <p:sldId id="461" r:id="rId211"/>
    <p:sldId id="462" r:id="rId212"/>
    <p:sldId id="463" r:id="rId213"/>
    <p:sldId id="464" r:id="rId214"/>
    <p:sldId id="465" r:id="rId215"/>
    <p:sldId id="466" r:id="rId216"/>
    <p:sldId id="467" r:id="rId217"/>
    <p:sldId id="468" r:id="rId218"/>
  </p:sldIdLst>
  <p:sldSz cy="5143500" cx="9144000"/>
  <p:notesSz cx="6858000" cy="9144000"/>
  <p:embeddedFontLst>
    <p:embeddedFont>
      <p:font typeface="Roboto"/>
      <p:regular r:id="rId219"/>
      <p:bold r:id="rId220"/>
      <p:italic r:id="rId221"/>
      <p:boldItalic r:id="rId2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190" Type="http://schemas.openxmlformats.org/officeDocument/2006/relationships/slide" Target="slides/slide18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194" Type="http://schemas.openxmlformats.org/officeDocument/2006/relationships/slide" Target="slides/slide189.xml"/><Relationship Id="rId43" Type="http://schemas.openxmlformats.org/officeDocument/2006/relationships/slide" Target="slides/slide38.xml"/><Relationship Id="rId193" Type="http://schemas.openxmlformats.org/officeDocument/2006/relationships/slide" Target="slides/slide188.xml"/><Relationship Id="rId46" Type="http://schemas.openxmlformats.org/officeDocument/2006/relationships/slide" Target="slides/slide41.xml"/><Relationship Id="rId192" Type="http://schemas.openxmlformats.org/officeDocument/2006/relationships/slide" Target="slides/slide187.xml"/><Relationship Id="rId45" Type="http://schemas.openxmlformats.org/officeDocument/2006/relationships/slide" Target="slides/slide40.xml"/><Relationship Id="rId191" Type="http://schemas.openxmlformats.org/officeDocument/2006/relationships/slide" Target="slides/slide186.xml"/><Relationship Id="rId48" Type="http://schemas.openxmlformats.org/officeDocument/2006/relationships/slide" Target="slides/slide43.xml"/><Relationship Id="rId187" Type="http://schemas.openxmlformats.org/officeDocument/2006/relationships/slide" Target="slides/slide182.xml"/><Relationship Id="rId47" Type="http://schemas.openxmlformats.org/officeDocument/2006/relationships/slide" Target="slides/slide42.xml"/><Relationship Id="rId186" Type="http://schemas.openxmlformats.org/officeDocument/2006/relationships/slide" Target="slides/slide181.xml"/><Relationship Id="rId185" Type="http://schemas.openxmlformats.org/officeDocument/2006/relationships/slide" Target="slides/slide180.xml"/><Relationship Id="rId49" Type="http://schemas.openxmlformats.org/officeDocument/2006/relationships/slide" Target="slides/slide44.xml"/><Relationship Id="rId184" Type="http://schemas.openxmlformats.org/officeDocument/2006/relationships/slide" Target="slides/slide179.xml"/><Relationship Id="rId189" Type="http://schemas.openxmlformats.org/officeDocument/2006/relationships/slide" Target="slides/slide184.xml"/><Relationship Id="rId188" Type="http://schemas.openxmlformats.org/officeDocument/2006/relationships/slide" Target="slides/slide18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183" Type="http://schemas.openxmlformats.org/officeDocument/2006/relationships/slide" Target="slides/slide178.xml"/><Relationship Id="rId32" Type="http://schemas.openxmlformats.org/officeDocument/2006/relationships/slide" Target="slides/slide27.xml"/><Relationship Id="rId182" Type="http://schemas.openxmlformats.org/officeDocument/2006/relationships/slide" Target="slides/slide177.xml"/><Relationship Id="rId35" Type="http://schemas.openxmlformats.org/officeDocument/2006/relationships/slide" Target="slides/slide30.xml"/><Relationship Id="rId181" Type="http://schemas.openxmlformats.org/officeDocument/2006/relationships/slide" Target="slides/slide176.xml"/><Relationship Id="rId34" Type="http://schemas.openxmlformats.org/officeDocument/2006/relationships/slide" Target="slides/slide29.xml"/><Relationship Id="rId180" Type="http://schemas.openxmlformats.org/officeDocument/2006/relationships/slide" Target="slides/slide175.xml"/><Relationship Id="rId37" Type="http://schemas.openxmlformats.org/officeDocument/2006/relationships/slide" Target="slides/slide32.xml"/><Relationship Id="rId176" Type="http://schemas.openxmlformats.org/officeDocument/2006/relationships/slide" Target="slides/slide171.xml"/><Relationship Id="rId36" Type="http://schemas.openxmlformats.org/officeDocument/2006/relationships/slide" Target="slides/slide31.xml"/><Relationship Id="rId175" Type="http://schemas.openxmlformats.org/officeDocument/2006/relationships/slide" Target="slides/slide170.xml"/><Relationship Id="rId39" Type="http://schemas.openxmlformats.org/officeDocument/2006/relationships/slide" Target="slides/slide34.xml"/><Relationship Id="rId174" Type="http://schemas.openxmlformats.org/officeDocument/2006/relationships/slide" Target="slides/slide169.xml"/><Relationship Id="rId38" Type="http://schemas.openxmlformats.org/officeDocument/2006/relationships/slide" Target="slides/slide33.xml"/><Relationship Id="rId173" Type="http://schemas.openxmlformats.org/officeDocument/2006/relationships/slide" Target="slides/slide168.xml"/><Relationship Id="rId179" Type="http://schemas.openxmlformats.org/officeDocument/2006/relationships/slide" Target="slides/slide174.xml"/><Relationship Id="rId178" Type="http://schemas.openxmlformats.org/officeDocument/2006/relationships/slide" Target="slides/slide173.xml"/><Relationship Id="rId177" Type="http://schemas.openxmlformats.org/officeDocument/2006/relationships/slide" Target="slides/slide172.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98" Type="http://schemas.openxmlformats.org/officeDocument/2006/relationships/slide" Target="slides/slide193.xml"/><Relationship Id="rId14" Type="http://schemas.openxmlformats.org/officeDocument/2006/relationships/slide" Target="slides/slide9.xml"/><Relationship Id="rId197" Type="http://schemas.openxmlformats.org/officeDocument/2006/relationships/slide" Target="slides/slide192.xml"/><Relationship Id="rId17" Type="http://schemas.openxmlformats.org/officeDocument/2006/relationships/slide" Target="slides/slide12.xml"/><Relationship Id="rId196" Type="http://schemas.openxmlformats.org/officeDocument/2006/relationships/slide" Target="slides/slide191.xml"/><Relationship Id="rId16" Type="http://schemas.openxmlformats.org/officeDocument/2006/relationships/slide" Target="slides/slide11.xml"/><Relationship Id="rId195" Type="http://schemas.openxmlformats.org/officeDocument/2006/relationships/slide" Target="slides/slide190.xml"/><Relationship Id="rId19" Type="http://schemas.openxmlformats.org/officeDocument/2006/relationships/slide" Target="slides/slide14.xml"/><Relationship Id="rId18" Type="http://schemas.openxmlformats.org/officeDocument/2006/relationships/slide" Target="slides/slide13.xml"/><Relationship Id="rId199" Type="http://schemas.openxmlformats.org/officeDocument/2006/relationships/slide" Target="slides/slide194.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150" Type="http://schemas.openxmlformats.org/officeDocument/2006/relationships/slide" Target="slides/slide145.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4.xml"/><Relationship Id="rId4" Type="http://schemas.openxmlformats.org/officeDocument/2006/relationships/slideMaster" Target="slideMasters/slideMaster1.xml"/><Relationship Id="rId148" Type="http://schemas.openxmlformats.org/officeDocument/2006/relationships/slide" Target="slides/slide143.xml"/><Relationship Id="rId9" Type="http://schemas.openxmlformats.org/officeDocument/2006/relationships/slide" Target="slides/slide4.xml"/><Relationship Id="rId143" Type="http://schemas.openxmlformats.org/officeDocument/2006/relationships/slide" Target="slides/slide138.xml"/><Relationship Id="rId142" Type="http://schemas.openxmlformats.org/officeDocument/2006/relationships/slide" Target="slides/slide137.xml"/><Relationship Id="rId141" Type="http://schemas.openxmlformats.org/officeDocument/2006/relationships/slide" Target="slides/slide136.xml"/><Relationship Id="rId140" Type="http://schemas.openxmlformats.org/officeDocument/2006/relationships/slide" Target="slides/slide135.xml"/><Relationship Id="rId5" Type="http://schemas.openxmlformats.org/officeDocument/2006/relationships/notesMaster" Target="notesMasters/notesMaster1.xml"/><Relationship Id="rId147" Type="http://schemas.openxmlformats.org/officeDocument/2006/relationships/slide" Target="slides/slide142.xml"/><Relationship Id="rId6" Type="http://schemas.openxmlformats.org/officeDocument/2006/relationships/slide" Target="slides/slide1.xml"/><Relationship Id="rId146" Type="http://schemas.openxmlformats.org/officeDocument/2006/relationships/slide" Target="slides/slide141.xml"/><Relationship Id="rId7" Type="http://schemas.openxmlformats.org/officeDocument/2006/relationships/slide" Target="slides/slide2.xml"/><Relationship Id="rId145" Type="http://schemas.openxmlformats.org/officeDocument/2006/relationships/slide" Target="slides/slide140.xml"/><Relationship Id="rId8" Type="http://schemas.openxmlformats.org/officeDocument/2006/relationships/slide" Target="slides/slide3.xml"/><Relationship Id="rId144" Type="http://schemas.openxmlformats.org/officeDocument/2006/relationships/slide" Target="slides/slide139.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139" Type="http://schemas.openxmlformats.org/officeDocument/2006/relationships/slide" Target="slides/slide134.xml"/><Relationship Id="rId138" Type="http://schemas.openxmlformats.org/officeDocument/2006/relationships/slide" Target="slides/slide133.xml"/><Relationship Id="rId137" Type="http://schemas.openxmlformats.org/officeDocument/2006/relationships/slide" Target="slides/slide132.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6" Type="http://schemas.openxmlformats.org/officeDocument/2006/relationships/slide" Target="slides/slide131.xml"/><Relationship Id="rId135" Type="http://schemas.openxmlformats.org/officeDocument/2006/relationships/slide" Target="slides/slide130.xml"/><Relationship Id="rId134" Type="http://schemas.openxmlformats.org/officeDocument/2006/relationships/slide" Target="slides/slide129.xml"/><Relationship Id="rId133" Type="http://schemas.openxmlformats.org/officeDocument/2006/relationships/slide" Target="slides/slide128.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172" Type="http://schemas.openxmlformats.org/officeDocument/2006/relationships/slide" Target="slides/slide167.xml"/><Relationship Id="rId65" Type="http://schemas.openxmlformats.org/officeDocument/2006/relationships/slide" Target="slides/slide60.xml"/><Relationship Id="rId171" Type="http://schemas.openxmlformats.org/officeDocument/2006/relationships/slide" Target="slides/slide166.xml"/><Relationship Id="rId68" Type="http://schemas.openxmlformats.org/officeDocument/2006/relationships/slide" Target="slides/slide63.xml"/><Relationship Id="rId170" Type="http://schemas.openxmlformats.org/officeDocument/2006/relationships/slide" Target="slides/slide165.xml"/><Relationship Id="rId67" Type="http://schemas.openxmlformats.org/officeDocument/2006/relationships/slide" Target="slides/slide62.xml"/><Relationship Id="rId60" Type="http://schemas.openxmlformats.org/officeDocument/2006/relationships/slide" Target="slides/slide55.xml"/><Relationship Id="rId165" Type="http://schemas.openxmlformats.org/officeDocument/2006/relationships/slide" Target="slides/slide160.xml"/><Relationship Id="rId69" Type="http://schemas.openxmlformats.org/officeDocument/2006/relationships/slide" Target="slides/slide64.xml"/><Relationship Id="rId164" Type="http://schemas.openxmlformats.org/officeDocument/2006/relationships/slide" Target="slides/slide159.xml"/><Relationship Id="rId163" Type="http://schemas.openxmlformats.org/officeDocument/2006/relationships/slide" Target="slides/slide158.xml"/><Relationship Id="rId162" Type="http://schemas.openxmlformats.org/officeDocument/2006/relationships/slide" Target="slides/slide157.xml"/><Relationship Id="rId169" Type="http://schemas.openxmlformats.org/officeDocument/2006/relationships/slide" Target="slides/slide164.xml"/><Relationship Id="rId168" Type="http://schemas.openxmlformats.org/officeDocument/2006/relationships/slide" Target="slides/slide163.xml"/><Relationship Id="rId167" Type="http://schemas.openxmlformats.org/officeDocument/2006/relationships/slide" Target="slides/slide162.xml"/><Relationship Id="rId166" Type="http://schemas.openxmlformats.org/officeDocument/2006/relationships/slide" Target="slides/slide161.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161" Type="http://schemas.openxmlformats.org/officeDocument/2006/relationships/slide" Target="slides/slide156.xml"/><Relationship Id="rId54" Type="http://schemas.openxmlformats.org/officeDocument/2006/relationships/slide" Target="slides/slide49.xml"/><Relationship Id="rId160" Type="http://schemas.openxmlformats.org/officeDocument/2006/relationships/slide" Target="slides/slide155.xml"/><Relationship Id="rId57" Type="http://schemas.openxmlformats.org/officeDocument/2006/relationships/slide" Target="slides/slide52.xml"/><Relationship Id="rId56" Type="http://schemas.openxmlformats.org/officeDocument/2006/relationships/slide" Target="slides/slide51.xml"/><Relationship Id="rId159" Type="http://schemas.openxmlformats.org/officeDocument/2006/relationships/slide" Target="slides/slide154.xml"/><Relationship Id="rId59" Type="http://schemas.openxmlformats.org/officeDocument/2006/relationships/slide" Target="slides/slide54.xml"/><Relationship Id="rId154" Type="http://schemas.openxmlformats.org/officeDocument/2006/relationships/slide" Target="slides/slide149.xml"/><Relationship Id="rId58" Type="http://schemas.openxmlformats.org/officeDocument/2006/relationships/slide" Target="slides/slide53.xml"/><Relationship Id="rId153" Type="http://schemas.openxmlformats.org/officeDocument/2006/relationships/slide" Target="slides/slide148.xml"/><Relationship Id="rId152" Type="http://schemas.openxmlformats.org/officeDocument/2006/relationships/slide" Target="slides/slide147.xml"/><Relationship Id="rId151" Type="http://schemas.openxmlformats.org/officeDocument/2006/relationships/slide" Target="slides/slide146.xml"/><Relationship Id="rId158" Type="http://schemas.openxmlformats.org/officeDocument/2006/relationships/slide" Target="slides/slide153.xml"/><Relationship Id="rId157" Type="http://schemas.openxmlformats.org/officeDocument/2006/relationships/slide" Target="slides/slide152.xml"/><Relationship Id="rId156" Type="http://schemas.openxmlformats.org/officeDocument/2006/relationships/slide" Target="slides/slide151.xml"/><Relationship Id="rId155" Type="http://schemas.openxmlformats.org/officeDocument/2006/relationships/slide" Target="slides/slide150.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9" Type="http://schemas.openxmlformats.org/officeDocument/2006/relationships/slide" Target="slides/slide104.xml"/><Relationship Id="rId108" Type="http://schemas.openxmlformats.org/officeDocument/2006/relationships/slide" Target="slides/slide103.xml"/><Relationship Id="rId220" Type="http://schemas.openxmlformats.org/officeDocument/2006/relationships/font" Target="fonts/Roboto-bold.fntdata"/><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222" Type="http://schemas.openxmlformats.org/officeDocument/2006/relationships/font" Target="fonts/Roboto-boldItalic.fntdata"/><Relationship Id="rId100" Type="http://schemas.openxmlformats.org/officeDocument/2006/relationships/slide" Target="slides/slide95.xml"/><Relationship Id="rId221" Type="http://schemas.openxmlformats.org/officeDocument/2006/relationships/font" Target="fonts/Roboto-italic.fntdata"/><Relationship Id="rId217" Type="http://schemas.openxmlformats.org/officeDocument/2006/relationships/slide" Target="slides/slide212.xml"/><Relationship Id="rId216" Type="http://schemas.openxmlformats.org/officeDocument/2006/relationships/slide" Target="slides/slide211.xml"/><Relationship Id="rId215" Type="http://schemas.openxmlformats.org/officeDocument/2006/relationships/slide" Target="slides/slide210.xml"/><Relationship Id="rId214" Type="http://schemas.openxmlformats.org/officeDocument/2006/relationships/slide" Target="slides/slide209.xml"/><Relationship Id="rId219" Type="http://schemas.openxmlformats.org/officeDocument/2006/relationships/font" Target="fonts/Roboto-regular.fntdata"/><Relationship Id="rId218" Type="http://schemas.openxmlformats.org/officeDocument/2006/relationships/slide" Target="slides/slide213.xml"/><Relationship Id="rId213" Type="http://schemas.openxmlformats.org/officeDocument/2006/relationships/slide" Target="slides/slide208.xml"/><Relationship Id="rId212" Type="http://schemas.openxmlformats.org/officeDocument/2006/relationships/slide" Target="slides/slide207.xml"/><Relationship Id="rId211" Type="http://schemas.openxmlformats.org/officeDocument/2006/relationships/slide" Target="slides/slide206.xml"/><Relationship Id="rId210" Type="http://schemas.openxmlformats.org/officeDocument/2006/relationships/slide" Target="slides/slide205.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1" Type="http://schemas.openxmlformats.org/officeDocument/2006/relationships/slide" Target="slides/slide116.xml"/><Relationship Id="rId120" Type="http://schemas.openxmlformats.org/officeDocument/2006/relationships/slide" Target="slides/slide115.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99" Type="http://schemas.openxmlformats.org/officeDocument/2006/relationships/slide" Target="slides/slide94.xml"/><Relationship Id="rId98" Type="http://schemas.openxmlformats.org/officeDocument/2006/relationships/slide" Target="slides/slide93.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9" Type="http://schemas.openxmlformats.org/officeDocument/2006/relationships/slide" Target="slides/slide114.xml"/><Relationship Id="rId110" Type="http://schemas.openxmlformats.org/officeDocument/2006/relationships/slide" Target="slides/slide105.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206" Type="http://schemas.openxmlformats.org/officeDocument/2006/relationships/slide" Target="slides/slide201.xml"/><Relationship Id="rId205" Type="http://schemas.openxmlformats.org/officeDocument/2006/relationships/slide" Target="slides/slide200.xml"/><Relationship Id="rId204" Type="http://schemas.openxmlformats.org/officeDocument/2006/relationships/slide" Target="slides/slide199.xml"/><Relationship Id="rId203" Type="http://schemas.openxmlformats.org/officeDocument/2006/relationships/slide" Target="slides/slide198.xml"/><Relationship Id="rId209" Type="http://schemas.openxmlformats.org/officeDocument/2006/relationships/slide" Target="slides/slide204.xml"/><Relationship Id="rId208" Type="http://schemas.openxmlformats.org/officeDocument/2006/relationships/slide" Target="slides/slide203.xml"/><Relationship Id="rId207" Type="http://schemas.openxmlformats.org/officeDocument/2006/relationships/slide" Target="slides/slide202.xml"/><Relationship Id="rId202" Type="http://schemas.openxmlformats.org/officeDocument/2006/relationships/slide" Target="slides/slide197.xml"/><Relationship Id="rId201" Type="http://schemas.openxmlformats.org/officeDocument/2006/relationships/slide" Target="slides/slide196.xml"/><Relationship Id="rId200" Type="http://schemas.openxmlformats.org/officeDocument/2006/relationships/slide" Target="slides/slide19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77f928aaaf_25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7f928aaaf_25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0" name="Shape 1220"/>
        <p:cNvGrpSpPr/>
        <p:nvPr/>
      </p:nvGrpSpPr>
      <p:grpSpPr>
        <a:xfrm>
          <a:off x="0" y="0"/>
          <a:ext cx="0" cy="0"/>
          <a:chOff x="0" y="0"/>
          <a:chExt cx="0" cy="0"/>
        </a:xfrm>
      </p:grpSpPr>
      <p:sp>
        <p:nvSpPr>
          <p:cNvPr id="1221" name="Google Shape;1221;g25fd8b6b8fc_0_2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2" name="Google Shape;1222;g25fd8b6b8fc_0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25fd8b6b8fc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4" name="Google Shape;1234;g25fd8b6b8fc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25fd8b6b8fc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6" name="Google Shape;1246;g25fd8b6b8fc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6" name="Shape 1256"/>
        <p:cNvGrpSpPr/>
        <p:nvPr/>
      </p:nvGrpSpPr>
      <p:grpSpPr>
        <a:xfrm>
          <a:off x="0" y="0"/>
          <a:ext cx="0" cy="0"/>
          <a:chOff x="0" y="0"/>
          <a:chExt cx="0" cy="0"/>
        </a:xfrm>
      </p:grpSpPr>
      <p:sp>
        <p:nvSpPr>
          <p:cNvPr id="1257" name="Google Shape;1257;g25fd8b6b8fc_0_2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8" name="Google Shape;1258;g25fd8b6b8fc_0_2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8" name="Shape 1268"/>
        <p:cNvGrpSpPr/>
        <p:nvPr/>
      </p:nvGrpSpPr>
      <p:grpSpPr>
        <a:xfrm>
          <a:off x="0" y="0"/>
          <a:ext cx="0" cy="0"/>
          <a:chOff x="0" y="0"/>
          <a:chExt cx="0" cy="0"/>
        </a:xfrm>
      </p:grpSpPr>
      <p:sp>
        <p:nvSpPr>
          <p:cNvPr id="1269" name="Google Shape;1269;g25fd8b6b8fc_0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0" name="Google Shape;1270;g25fd8b6b8fc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0" name="Shape 1280"/>
        <p:cNvGrpSpPr/>
        <p:nvPr/>
      </p:nvGrpSpPr>
      <p:grpSpPr>
        <a:xfrm>
          <a:off x="0" y="0"/>
          <a:ext cx="0" cy="0"/>
          <a:chOff x="0" y="0"/>
          <a:chExt cx="0" cy="0"/>
        </a:xfrm>
      </p:grpSpPr>
      <p:sp>
        <p:nvSpPr>
          <p:cNvPr id="1281" name="Google Shape;1281;g25fd8b6b8fc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2" name="Google Shape;1282;g25fd8b6b8fc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g25fd8b6b8fc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4" name="Google Shape;1294;g25fd8b6b8fc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25fd8b6b8fc_0_3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6" name="Google Shape;1306;g25fd8b6b8fc_0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g25fd8b6b8fc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8" name="Google Shape;1318;g25fd8b6b8fc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25fd8b6b8fc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0" name="Google Shape;1330;g25fd8b6b8fc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5fd8b6b8f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5fd8b6b8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0" name="Shape 1340"/>
        <p:cNvGrpSpPr/>
        <p:nvPr/>
      </p:nvGrpSpPr>
      <p:grpSpPr>
        <a:xfrm>
          <a:off x="0" y="0"/>
          <a:ext cx="0" cy="0"/>
          <a:chOff x="0" y="0"/>
          <a:chExt cx="0" cy="0"/>
        </a:xfrm>
      </p:grpSpPr>
      <p:sp>
        <p:nvSpPr>
          <p:cNvPr id="1341" name="Google Shape;1341;g25fd8b6b8fc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2" name="Google Shape;1342;g25fd8b6b8fc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2" name="Shape 1352"/>
        <p:cNvGrpSpPr/>
        <p:nvPr/>
      </p:nvGrpSpPr>
      <p:grpSpPr>
        <a:xfrm>
          <a:off x="0" y="0"/>
          <a:ext cx="0" cy="0"/>
          <a:chOff x="0" y="0"/>
          <a:chExt cx="0" cy="0"/>
        </a:xfrm>
      </p:grpSpPr>
      <p:sp>
        <p:nvSpPr>
          <p:cNvPr id="1353" name="Google Shape;1353;g25fd8b6b8fc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4" name="Google Shape;1354;g25fd8b6b8fc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25fd8b6b8fc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6" name="Google Shape;1366;g25fd8b6b8fc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6" name="Shape 1376"/>
        <p:cNvGrpSpPr/>
        <p:nvPr/>
      </p:nvGrpSpPr>
      <p:grpSpPr>
        <a:xfrm>
          <a:off x="0" y="0"/>
          <a:ext cx="0" cy="0"/>
          <a:chOff x="0" y="0"/>
          <a:chExt cx="0" cy="0"/>
        </a:xfrm>
      </p:grpSpPr>
      <p:sp>
        <p:nvSpPr>
          <p:cNvPr id="1377" name="Google Shape;1377;g25fd8b6b8fc_0_3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8" name="Google Shape;1378;g25fd8b6b8fc_0_3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8" name="Shape 1388"/>
        <p:cNvGrpSpPr/>
        <p:nvPr/>
      </p:nvGrpSpPr>
      <p:grpSpPr>
        <a:xfrm>
          <a:off x="0" y="0"/>
          <a:ext cx="0" cy="0"/>
          <a:chOff x="0" y="0"/>
          <a:chExt cx="0" cy="0"/>
        </a:xfrm>
      </p:grpSpPr>
      <p:sp>
        <p:nvSpPr>
          <p:cNvPr id="1389" name="Google Shape;1389;g25fd8b6b8fc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0" name="Google Shape;1390;g25fd8b6b8fc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0" name="Shape 1400"/>
        <p:cNvGrpSpPr/>
        <p:nvPr/>
      </p:nvGrpSpPr>
      <p:grpSpPr>
        <a:xfrm>
          <a:off x="0" y="0"/>
          <a:ext cx="0" cy="0"/>
          <a:chOff x="0" y="0"/>
          <a:chExt cx="0" cy="0"/>
        </a:xfrm>
      </p:grpSpPr>
      <p:sp>
        <p:nvSpPr>
          <p:cNvPr id="1401" name="Google Shape;1401;g25fd8b6b8fc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2" name="Google Shape;1402;g25fd8b6b8fc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2" name="Shape 1412"/>
        <p:cNvGrpSpPr/>
        <p:nvPr/>
      </p:nvGrpSpPr>
      <p:grpSpPr>
        <a:xfrm>
          <a:off x="0" y="0"/>
          <a:ext cx="0" cy="0"/>
          <a:chOff x="0" y="0"/>
          <a:chExt cx="0" cy="0"/>
        </a:xfrm>
      </p:grpSpPr>
      <p:sp>
        <p:nvSpPr>
          <p:cNvPr id="1413" name="Google Shape;1413;g25fd8b6b8fc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4" name="Google Shape;1414;g25fd8b6b8fc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4" name="Shape 1424"/>
        <p:cNvGrpSpPr/>
        <p:nvPr/>
      </p:nvGrpSpPr>
      <p:grpSpPr>
        <a:xfrm>
          <a:off x="0" y="0"/>
          <a:ext cx="0" cy="0"/>
          <a:chOff x="0" y="0"/>
          <a:chExt cx="0" cy="0"/>
        </a:xfrm>
      </p:grpSpPr>
      <p:sp>
        <p:nvSpPr>
          <p:cNvPr id="1425" name="Google Shape;1425;g25fd8b6b8fc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6" name="Google Shape;1426;g25fd8b6b8fc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6" name="Shape 1436"/>
        <p:cNvGrpSpPr/>
        <p:nvPr/>
      </p:nvGrpSpPr>
      <p:grpSpPr>
        <a:xfrm>
          <a:off x="0" y="0"/>
          <a:ext cx="0" cy="0"/>
          <a:chOff x="0" y="0"/>
          <a:chExt cx="0" cy="0"/>
        </a:xfrm>
      </p:grpSpPr>
      <p:sp>
        <p:nvSpPr>
          <p:cNvPr id="1437" name="Google Shape;1437;g25fd8b6b8fc_0_4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8" name="Google Shape;1438;g25fd8b6b8fc_0_4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8" name="Shape 1448"/>
        <p:cNvGrpSpPr/>
        <p:nvPr/>
      </p:nvGrpSpPr>
      <p:grpSpPr>
        <a:xfrm>
          <a:off x="0" y="0"/>
          <a:ext cx="0" cy="0"/>
          <a:chOff x="0" y="0"/>
          <a:chExt cx="0" cy="0"/>
        </a:xfrm>
      </p:grpSpPr>
      <p:sp>
        <p:nvSpPr>
          <p:cNvPr id="1449" name="Google Shape;1449;g25fd8b6b8fc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0" name="Google Shape;1450;g25fd8b6b8fc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86bf6c3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86bf6c3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0" name="Shape 1460"/>
        <p:cNvGrpSpPr/>
        <p:nvPr/>
      </p:nvGrpSpPr>
      <p:grpSpPr>
        <a:xfrm>
          <a:off x="0" y="0"/>
          <a:ext cx="0" cy="0"/>
          <a:chOff x="0" y="0"/>
          <a:chExt cx="0" cy="0"/>
        </a:xfrm>
      </p:grpSpPr>
      <p:sp>
        <p:nvSpPr>
          <p:cNvPr id="1461" name="Google Shape;1461;g25fd8b6b8fc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2" name="Google Shape;1462;g25fd8b6b8fc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2" name="Shape 1472"/>
        <p:cNvGrpSpPr/>
        <p:nvPr/>
      </p:nvGrpSpPr>
      <p:grpSpPr>
        <a:xfrm>
          <a:off x="0" y="0"/>
          <a:ext cx="0" cy="0"/>
          <a:chOff x="0" y="0"/>
          <a:chExt cx="0" cy="0"/>
        </a:xfrm>
      </p:grpSpPr>
      <p:sp>
        <p:nvSpPr>
          <p:cNvPr id="1473" name="Google Shape;1473;g25fd8b6b8fc_0_4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4" name="Google Shape;1474;g25fd8b6b8fc_0_4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4" name="Shape 1484"/>
        <p:cNvGrpSpPr/>
        <p:nvPr/>
      </p:nvGrpSpPr>
      <p:grpSpPr>
        <a:xfrm>
          <a:off x="0" y="0"/>
          <a:ext cx="0" cy="0"/>
          <a:chOff x="0" y="0"/>
          <a:chExt cx="0" cy="0"/>
        </a:xfrm>
      </p:grpSpPr>
      <p:sp>
        <p:nvSpPr>
          <p:cNvPr id="1485" name="Google Shape;1485;gb8cb583b8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6" name="Google Shape;1486;gb8cb583b8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g105d65f8d8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8" name="Google Shape;1498;g105d65f8d8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8" name="Shape 1508"/>
        <p:cNvGrpSpPr/>
        <p:nvPr/>
      </p:nvGrpSpPr>
      <p:grpSpPr>
        <a:xfrm>
          <a:off x="0" y="0"/>
          <a:ext cx="0" cy="0"/>
          <a:chOff x="0" y="0"/>
          <a:chExt cx="0" cy="0"/>
        </a:xfrm>
      </p:grpSpPr>
      <p:sp>
        <p:nvSpPr>
          <p:cNvPr id="1509" name="Google Shape;1509;g175c150d06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0" name="Google Shape;1510;g175c150d06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0" name="Shape 1520"/>
        <p:cNvGrpSpPr/>
        <p:nvPr/>
      </p:nvGrpSpPr>
      <p:grpSpPr>
        <a:xfrm>
          <a:off x="0" y="0"/>
          <a:ext cx="0" cy="0"/>
          <a:chOff x="0" y="0"/>
          <a:chExt cx="0" cy="0"/>
        </a:xfrm>
      </p:grpSpPr>
      <p:sp>
        <p:nvSpPr>
          <p:cNvPr id="1521" name="Google Shape;1521;gb2e407f41d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2" name="Google Shape;1522;gb2e407f41d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2" name="Shape 1532"/>
        <p:cNvGrpSpPr/>
        <p:nvPr/>
      </p:nvGrpSpPr>
      <p:grpSpPr>
        <a:xfrm>
          <a:off x="0" y="0"/>
          <a:ext cx="0" cy="0"/>
          <a:chOff x="0" y="0"/>
          <a:chExt cx="0" cy="0"/>
        </a:xfrm>
      </p:grpSpPr>
      <p:sp>
        <p:nvSpPr>
          <p:cNvPr id="1533" name="Google Shape;1533;g1a0ba7a13b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4" name="Google Shape;1534;g1a0ba7a13b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4" name="Shape 1544"/>
        <p:cNvGrpSpPr/>
        <p:nvPr/>
      </p:nvGrpSpPr>
      <p:grpSpPr>
        <a:xfrm>
          <a:off x="0" y="0"/>
          <a:ext cx="0" cy="0"/>
          <a:chOff x="0" y="0"/>
          <a:chExt cx="0" cy="0"/>
        </a:xfrm>
      </p:grpSpPr>
      <p:sp>
        <p:nvSpPr>
          <p:cNvPr id="1545" name="Google Shape;1545;g105d65f8d8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6" name="Google Shape;1546;g105d65f8d8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6" name="Shape 1556"/>
        <p:cNvGrpSpPr/>
        <p:nvPr/>
      </p:nvGrpSpPr>
      <p:grpSpPr>
        <a:xfrm>
          <a:off x="0" y="0"/>
          <a:ext cx="0" cy="0"/>
          <a:chOff x="0" y="0"/>
          <a:chExt cx="0" cy="0"/>
        </a:xfrm>
      </p:grpSpPr>
      <p:sp>
        <p:nvSpPr>
          <p:cNvPr id="1557" name="Google Shape;1557;gb8cb583b80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8" name="Google Shape;1558;gb8cb583b8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8" name="Shape 1568"/>
        <p:cNvGrpSpPr/>
        <p:nvPr/>
      </p:nvGrpSpPr>
      <p:grpSpPr>
        <a:xfrm>
          <a:off x="0" y="0"/>
          <a:ext cx="0" cy="0"/>
          <a:chOff x="0" y="0"/>
          <a:chExt cx="0" cy="0"/>
        </a:xfrm>
      </p:grpSpPr>
      <p:sp>
        <p:nvSpPr>
          <p:cNvPr id="1569" name="Google Shape;1569;gb8cb583b80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0" name="Google Shape;1570;gb8cb583b80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93c81d0d4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93c81d0d4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0" name="Shape 1580"/>
        <p:cNvGrpSpPr/>
        <p:nvPr/>
      </p:nvGrpSpPr>
      <p:grpSpPr>
        <a:xfrm>
          <a:off x="0" y="0"/>
          <a:ext cx="0" cy="0"/>
          <a:chOff x="0" y="0"/>
          <a:chExt cx="0" cy="0"/>
        </a:xfrm>
      </p:grpSpPr>
      <p:sp>
        <p:nvSpPr>
          <p:cNvPr id="1581" name="Google Shape;1581;g10bb0079cf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2" name="Google Shape;1582;g10bb0079c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2" name="Shape 1592"/>
        <p:cNvGrpSpPr/>
        <p:nvPr/>
      </p:nvGrpSpPr>
      <p:grpSpPr>
        <a:xfrm>
          <a:off x="0" y="0"/>
          <a:ext cx="0" cy="0"/>
          <a:chOff x="0" y="0"/>
          <a:chExt cx="0" cy="0"/>
        </a:xfrm>
      </p:grpSpPr>
      <p:sp>
        <p:nvSpPr>
          <p:cNvPr id="1593" name="Google Shape;1593;g10ce3440dc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4" name="Google Shape;1594;g10ce3440dc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gbaac9571f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6" name="Google Shape;1606;gbaac9571f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6" name="Shape 1616"/>
        <p:cNvGrpSpPr/>
        <p:nvPr/>
      </p:nvGrpSpPr>
      <p:grpSpPr>
        <a:xfrm>
          <a:off x="0" y="0"/>
          <a:ext cx="0" cy="0"/>
          <a:chOff x="0" y="0"/>
          <a:chExt cx="0" cy="0"/>
        </a:xfrm>
      </p:grpSpPr>
      <p:sp>
        <p:nvSpPr>
          <p:cNvPr id="1617" name="Google Shape;1617;gb8cb583b80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8" name="Google Shape;1618;gb8cb583b80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gb9638327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0" name="Google Shape;1630;gb9638327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0" name="Shape 1640"/>
        <p:cNvGrpSpPr/>
        <p:nvPr/>
      </p:nvGrpSpPr>
      <p:grpSpPr>
        <a:xfrm>
          <a:off x="0" y="0"/>
          <a:ext cx="0" cy="0"/>
          <a:chOff x="0" y="0"/>
          <a:chExt cx="0" cy="0"/>
        </a:xfrm>
      </p:grpSpPr>
      <p:sp>
        <p:nvSpPr>
          <p:cNvPr id="1641" name="Google Shape;1641;g1e6929148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2" name="Google Shape;1642;g1e6929148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2" name="Shape 1652"/>
        <p:cNvGrpSpPr/>
        <p:nvPr/>
      </p:nvGrpSpPr>
      <p:grpSpPr>
        <a:xfrm>
          <a:off x="0" y="0"/>
          <a:ext cx="0" cy="0"/>
          <a:chOff x="0" y="0"/>
          <a:chExt cx="0" cy="0"/>
        </a:xfrm>
      </p:grpSpPr>
      <p:sp>
        <p:nvSpPr>
          <p:cNvPr id="1653" name="Google Shape;1653;gbaac9571f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4" name="Google Shape;1654;gbaac9571f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4" name="Shape 1664"/>
        <p:cNvGrpSpPr/>
        <p:nvPr/>
      </p:nvGrpSpPr>
      <p:grpSpPr>
        <a:xfrm>
          <a:off x="0" y="0"/>
          <a:ext cx="0" cy="0"/>
          <a:chOff x="0" y="0"/>
          <a:chExt cx="0" cy="0"/>
        </a:xfrm>
      </p:grpSpPr>
      <p:sp>
        <p:nvSpPr>
          <p:cNvPr id="1665" name="Google Shape;1665;gbaac9571fe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6" name="Google Shape;1666;gbaac9571fe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6" name="Shape 1676"/>
        <p:cNvGrpSpPr/>
        <p:nvPr/>
      </p:nvGrpSpPr>
      <p:grpSpPr>
        <a:xfrm>
          <a:off x="0" y="0"/>
          <a:ext cx="0" cy="0"/>
          <a:chOff x="0" y="0"/>
          <a:chExt cx="0" cy="0"/>
        </a:xfrm>
      </p:grpSpPr>
      <p:sp>
        <p:nvSpPr>
          <p:cNvPr id="1677" name="Google Shape;1677;g108ea91f92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8" name="Google Shape;1678;g108ea91f92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8" name="Shape 1688"/>
        <p:cNvGrpSpPr/>
        <p:nvPr/>
      </p:nvGrpSpPr>
      <p:grpSpPr>
        <a:xfrm>
          <a:off x="0" y="0"/>
          <a:ext cx="0" cy="0"/>
          <a:chOff x="0" y="0"/>
          <a:chExt cx="0" cy="0"/>
        </a:xfrm>
      </p:grpSpPr>
      <p:sp>
        <p:nvSpPr>
          <p:cNvPr id="1689" name="Google Shape;1689;g108ea91f92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0" name="Google Shape;1690;g108ea91f92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85752eed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e85752eed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0" name="Shape 1700"/>
        <p:cNvGrpSpPr/>
        <p:nvPr/>
      </p:nvGrpSpPr>
      <p:grpSpPr>
        <a:xfrm>
          <a:off x="0" y="0"/>
          <a:ext cx="0" cy="0"/>
          <a:chOff x="0" y="0"/>
          <a:chExt cx="0" cy="0"/>
        </a:xfrm>
      </p:grpSpPr>
      <p:sp>
        <p:nvSpPr>
          <p:cNvPr id="1701" name="Google Shape;1701;g10b104ff0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2" name="Google Shape;1702;g10b104ff0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2" name="Shape 1712"/>
        <p:cNvGrpSpPr/>
        <p:nvPr/>
      </p:nvGrpSpPr>
      <p:grpSpPr>
        <a:xfrm>
          <a:off x="0" y="0"/>
          <a:ext cx="0" cy="0"/>
          <a:chOff x="0" y="0"/>
          <a:chExt cx="0" cy="0"/>
        </a:xfrm>
      </p:grpSpPr>
      <p:sp>
        <p:nvSpPr>
          <p:cNvPr id="1713" name="Google Shape;1713;gbaac9571fe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4" name="Google Shape;1714;gbaac9571f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4" name="Shape 1724"/>
        <p:cNvGrpSpPr/>
        <p:nvPr/>
      </p:nvGrpSpPr>
      <p:grpSpPr>
        <a:xfrm>
          <a:off x="0" y="0"/>
          <a:ext cx="0" cy="0"/>
          <a:chOff x="0" y="0"/>
          <a:chExt cx="0" cy="0"/>
        </a:xfrm>
      </p:grpSpPr>
      <p:sp>
        <p:nvSpPr>
          <p:cNvPr id="1725" name="Google Shape;1725;g10b104ff09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6" name="Google Shape;1726;g10b104ff09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6" name="Shape 1736"/>
        <p:cNvGrpSpPr/>
        <p:nvPr/>
      </p:nvGrpSpPr>
      <p:grpSpPr>
        <a:xfrm>
          <a:off x="0" y="0"/>
          <a:ext cx="0" cy="0"/>
          <a:chOff x="0" y="0"/>
          <a:chExt cx="0" cy="0"/>
        </a:xfrm>
      </p:grpSpPr>
      <p:sp>
        <p:nvSpPr>
          <p:cNvPr id="1737" name="Google Shape;1737;g10ca33759d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8" name="Google Shape;1738;g10ca33759d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8" name="Shape 1748"/>
        <p:cNvGrpSpPr/>
        <p:nvPr/>
      </p:nvGrpSpPr>
      <p:grpSpPr>
        <a:xfrm>
          <a:off x="0" y="0"/>
          <a:ext cx="0" cy="0"/>
          <a:chOff x="0" y="0"/>
          <a:chExt cx="0" cy="0"/>
        </a:xfrm>
      </p:grpSpPr>
      <p:sp>
        <p:nvSpPr>
          <p:cNvPr id="1749" name="Google Shape;1749;g1114a5a19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0" name="Google Shape;1750;g1114a5a19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0" name="Shape 1760"/>
        <p:cNvGrpSpPr/>
        <p:nvPr/>
      </p:nvGrpSpPr>
      <p:grpSpPr>
        <a:xfrm>
          <a:off x="0" y="0"/>
          <a:ext cx="0" cy="0"/>
          <a:chOff x="0" y="0"/>
          <a:chExt cx="0" cy="0"/>
        </a:xfrm>
      </p:grpSpPr>
      <p:sp>
        <p:nvSpPr>
          <p:cNvPr id="1761" name="Google Shape;1761;gbaac9571f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2" name="Google Shape;1762;gbaac9571f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2" name="Shape 1772"/>
        <p:cNvGrpSpPr/>
        <p:nvPr/>
      </p:nvGrpSpPr>
      <p:grpSpPr>
        <a:xfrm>
          <a:off x="0" y="0"/>
          <a:ext cx="0" cy="0"/>
          <a:chOff x="0" y="0"/>
          <a:chExt cx="0" cy="0"/>
        </a:xfrm>
      </p:grpSpPr>
      <p:sp>
        <p:nvSpPr>
          <p:cNvPr id="1773" name="Google Shape;1773;g1e6929148a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4" name="Google Shape;1774;g1e6929148a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4" name="Shape 1784"/>
        <p:cNvGrpSpPr/>
        <p:nvPr/>
      </p:nvGrpSpPr>
      <p:grpSpPr>
        <a:xfrm>
          <a:off x="0" y="0"/>
          <a:ext cx="0" cy="0"/>
          <a:chOff x="0" y="0"/>
          <a:chExt cx="0" cy="0"/>
        </a:xfrm>
      </p:grpSpPr>
      <p:sp>
        <p:nvSpPr>
          <p:cNvPr id="1785" name="Google Shape;1785;g10b104ff09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6" name="Google Shape;1786;g10b104ff09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6" name="Shape 1796"/>
        <p:cNvGrpSpPr/>
        <p:nvPr/>
      </p:nvGrpSpPr>
      <p:grpSpPr>
        <a:xfrm>
          <a:off x="0" y="0"/>
          <a:ext cx="0" cy="0"/>
          <a:chOff x="0" y="0"/>
          <a:chExt cx="0" cy="0"/>
        </a:xfrm>
      </p:grpSpPr>
      <p:sp>
        <p:nvSpPr>
          <p:cNvPr id="1797" name="Google Shape;1797;g10b104ff09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8" name="Google Shape;1798;g10b104ff09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8" name="Shape 1808"/>
        <p:cNvGrpSpPr/>
        <p:nvPr/>
      </p:nvGrpSpPr>
      <p:grpSpPr>
        <a:xfrm>
          <a:off x="0" y="0"/>
          <a:ext cx="0" cy="0"/>
          <a:chOff x="0" y="0"/>
          <a:chExt cx="0" cy="0"/>
        </a:xfrm>
      </p:grpSpPr>
      <p:sp>
        <p:nvSpPr>
          <p:cNvPr id="1809" name="Google Shape;1809;g1e6929148a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0" name="Google Shape;1810;g1e6929148a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77f928aaaf_25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77f928aaaf_25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0" name="Shape 1820"/>
        <p:cNvGrpSpPr/>
        <p:nvPr/>
      </p:nvGrpSpPr>
      <p:grpSpPr>
        <a:xfrm>
          <a:off x="0" y="0"/>
          <a:ext cx="0" cy="0"/>
          <a:chOff x="0" y="0"/>
          <a:chExt cx="0" cy="0"/>
        </a:xfrm>
      </p:grpSpPr>
      <p:sp>
        <p:nvSpPr>
          <p:cNvPr id="1821" name="Google Shape;1821;g1374f9f8d7e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2" name="Google Shape;1822;g1374f9f8d7e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2" name="Shape 1832"/>
        <p:cNvGrpSpPr/>
        <p:nvPr/>
      </p:nvGrpSpPr>
      <p:grpSpPr>
        <a:xfrm>
          <a:off x="0" y="0"/>
          <a:ext cx="0" cy="0"/>
          <a:chOff x="0" y="0"/>
          <a:chExt cx="0" cy="0"/>
        </a:xfrm>
      </p:grpSpPr>
      <p:sp>
        <p:nvSpPr>
          <p:cNvPr id="1833" name="Google Shape;1833;g10b104ff09a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4" name="Google Shape;1834;g10b104ff09a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4" name="Shape 1844"/>
        <p:cNvGrpSpPr/>
        <p:nvPr/>
      </p:nvGrpSpPr>
      <p:grpSpPr>
        <a:xfrm>
          <a:off x="0" y="0"/>
          <a:ext cx="0" cy="0"/>
          <a:chOff x="0" y="0"/>
          <a:chExt cx="0" cy="0"/>
        </a:xfrm>
      </p:grpSpPr>
      <p:sp>
        <p:nvSpPr>
          <p:cNvPr id="1845" name="Google Shape;1845;g10b104ff09a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6" name="Google Shape;1846;g10b104ff09a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6" name="Shape 1856"/>
        <p:cNvGrpSpPr/>
        <p:nvPr/>
      </p:nvGrpSpPr>
      <p:grpSpPr>
        <a:xfrm>
          <a:off x="0" y="0"/>
          <a:ext cx="0" cy="0"/>
          <a:chOff x="0" y="0"/>
          <a:chExt cx="0" cy="0"/>
        </a:xfrm>
      </p:grpSpPr>
      <p:sp>
        <p:nvSpPr>
          <p:cNvPr id="1857" name="Google Shape;1857;gbaf3a3e8e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8" name="Google Shape;1858;gbaf3a3e8e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8" name="Shape 1868"/>
        <p:cNvGrpSpPr/>
        <p:nvPr/>
      </p:nvGrpSpPr>
      <p:grpSpPr>
        <a:xfrm>
          <a:off x="0" y="0"/>
          <a:ext cx="0" cy="0"/>
          <a:chOff x="0" y="0"/>
          <a:chExt cx="0" cy="0"/>
        </a:xfrm>
      </p:grpSpPr>
      <p:sp>
        <p:nvSpPr>
          <p:cNvPr id="1869" name="Google Shape;1869;gbd0bffed83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0" name="Google Shape;1870;gbd0bffed83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0" name="Shape 1880"/>
        <p:cNvGrpSpPr/>
        <p:nvPr/>
      </p:nvGrpSpPr>
      <p:grpSpPr>
        <a:xfrm>
          <a:off x="0" y="0"/>
          <a:ext cx="0" cy="0"/>
          <a:chOff x="0" y="0"/>
          <a:chExt cx="0" cy="0"/>
        </a:xfrm>
      </p:grpSpPr>
      <p:sp>
        <p:nvSpPr>
          <p:cNvPr id="1881" name="Google Shape;1881;gbaf3a3e8e1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2" name="Google Shape;1882;gbaf3a3e8e1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2" name="Shape 1892"/>
        <p:cNvGrpSpPr/>
        <p:nvPr/>
      </p:nvGrpSpPr>
      <p:grpSpPr>
        <a:xfrm>
          <a:off x="0" y="0"/>
          <a:ext cx="0" cy="0"/>
          <a:chOff x="0" y="0"/>
          <a:chExt cx="0" cy="0"/>
        </a:xfrm>
      </p:grpSpPr>
      <p:sp>
        <p:nvSpPr>
          <p:cNvPr id="1893" name="Google Shape;1893;g11298bf4656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4" name="Google Shape;1894;g11298bf4656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4" name="Shape 1904"/>
        <p:cNvGrpSpPr/>
        <p:nvPr/>
      </p:nvGrpSpPr>
      <p:grpSpPr>
        <a:xfrm>
          <a:off x="0" y="0"/>
          <a:ext cx="0" cy="0"/>
          <a:chOff x="0" y="0"/>
          <a:chExt cx="0" cy="0"/>
        </a:xfrm>
      </p:grpSpPr>
      <p:sp>
        <p:nvSpPr>
          <p:cNvPr id="1905" name="Google Shape;1905;gbd0bffed83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6" name="Google Shape;1906;gbd0bffed83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6" name="Shape 1916"/>
        <p:cNvGrpSpPr/>
        <p:nvPr/>
      </p:nvGrpSpPr>
      <p:grpSpPr>
        <a:xfrm>
          <a:off x="0" y="0"/>
          <a:ext cx="0" cy="0"/>
          <a:chOff x="0" y="0"/>
          <a:chExt cx="0" cy="0"/>
        </a:xfrm>
      </p:grpSpPr>
      <p:sp>
        <p:nvSpPr>
          <p:cNvPr id="1917" name="Google Shape;1917;g213a7c50d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8" name="Google Shape;1918;g213a7c50d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8" name="Shape 1928"/>
        <p:cNvGrpSpPr/>
        <p:nvPr/>
      </p:nvGrpSpPr>
      <p:grpSpPr>
        <a:xfrm>
          <a:off x="0" y="0"/>
          <a:ext cx="0" cy="0"/>
          <a:chOff x="0" y="0"/>
          <a:chExt cx="0" cy="0"/>
        </a:xfrm>
      </p:grpSpPr>
      <p:sp>
        <p:nvSpPr>
          <p:cNvPr id="1929" name="Google Shape;1929;g1114a5a19d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0" name="Google Shape;1930;g1114a5a19d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9597ae4a1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9597ae4a1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0" name="Shape 1940"/>
        <p:cNvGrpSpPr/>
        <p:nvPr/>
      </p:nvGrpSpPr>
      <p:grpSpPr>
        <a:xfrm>
          <a:off x="0" y="0"/>
          <a:ext cx="0" cy="0"/>
          <a:chOff x="0" y="0"/>
          <a:chExt cx="0" cy="0"/>
        </a:xfrm>
      </p:grpSpPr>
      <p:sp>
        <p:nvSpPr>
          <p:cNvPr id="1941" name="Google Shape;1941;g1b62eab8b2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2" name="Google Shape;1942;g1b62eab8b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2" name="Shape 1952"/>
        <p:cNvGrpSpPr/>
        <p:nvPr/>
      </p:nvGrpSpPr>
      <p:grpSpPr>
        <a:xfrm>
          <a:off x="0" y="0"/>
          <a:ext cx="0" cy="0"/>
          <a:chOff x="0" y="0"/>
          <a:chExt cx="0" cy="0"/>
        </a:xfrm>
      </p:grpSpPr>
      <p:sp>
        <p:nvSpPr>
          <p:cNvPr id="1953" name="Google Shape;1953;g1b699bfba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4" name="Google Shape;1954;g1b699bfba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4" name="Shape 1964"/>
        <p:cNvGrpSpPr/>
        <p:nvPr/>
      </p:nvGrpSpPr>
      <p:grpSpPr>
        <a:xfrm>
          <a:off x="0" y="0"/>
          <a:ext cx="0" cy="0"/>
          <a:chOff x="0" y="0"/>
          <a:chExt cx="0" cy="0"/>
        </a:xfrm>
      </p:grpSpPr>
      <p:sp>
        <p:nvSpPr>
          <p:cNvPr id="1965" name="Google Shape;1965;gbd0bffed83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6" name="Google Shape;1966;gbd0bffed83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6" name="Shape 1976"/>
        <p:cNvGrpSpPr/>
        <p:nvPr/>
      </p:nvGrpSpPr>
      <p:grpSpPr>
        <a:xfrm>
          <a:off x="0" y="0"/>
          <a:ext cx="0" cy="0"/>
          <a:chOff x="0" y="0"/>
          <a:chExt cx="0" cy="0"/>
        </a:xfrm>
      </p:grpSpPr>
      <p:sp>
        <p:nvSpPr>
          <p:cNvPr id="1977" name="Google Shape;1977;gbd0bffed83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8" name="Google Shape;1978;gbd0bffed83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8" name="Shape 1988"/>
        <p:cNvGrpSpPr/>
        <p:nvPr/>
      </p:nvGrpSpPr>
      <p:grpSpPr>
        <a:xfrm>
          <a:off x="0" y="0"/>
          <a:ext cx="0" cy="0"/>
          <a:chOff x="0" y="0"/>
          <a:chExt cx="0" cy="0"/>
        </a:xfrm>
      </p:grpSpPr>
      <p:sp>
        <p:nvSpPr>
          <p:cNvPr id="1989" name="Google Shape;1989;g118dfa6d43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0" name="Google Shape;1990;g118dfa6d43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0" name="Shape 2000"/>
        <p:cNvGrpSpPr/>
        <p:nvPr/>
      </p:nvGrpSpPr>
      <p:grpSpPr>
        <a:xfrm>
          <a:off x="0" y="0"/>
          <a:ext cx="0" cy="0"/>
          <a:chOff x="0" y="0"/>
          <a:chExt cx="0" cy="0"/>
        </a:xfrm>
      </p:grpSpPr>
      <p:sp>
        <p:nvSpPr>
          <p:cNvPr id="2001" name="Google Shape;2001;g118dfa6d43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2" name="Google Shape;2002;g118dfa6d43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2" name="Shape 2012"/>
        <p:cNvGrpSpPr/>
        <p:nvPr/>
      </p:nvGrpSpPr>
      <p:grpSpPr>
        <a:xfrm>
          <a:off x="0" y="0"/>
          <a:ext cx="0" cy="0"/>
          <a:chOff x="0" y="0"/>
          <a:chExt cx="0" cy="0"/>
        </a:xfrm>
      </p:grpSpPr>
      <p:sp>
        <p:nvSpPr>
          <p:cNvPr id="2013" name="Google Shape;2013;gc90ecd99b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4" name="Google Shape;2014;gc90ecd99b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4" name="Shape 2024"/>
        <p:cNvGrpSpPr/>
        <p:nvPr/>
      </p:nvGrpSpPr>
      <p:grpSpPr>
        <a:xfrm>
          <a:off x="0" y="0"/>
          <a:ext cx="0" cy="0"/>
          <a:chOff x="0" y="0"/>
          <a:chExt cx="0" cy="0"/>
        </a:xfrm>
      </p:grpSpPr>
      <p:sp>
        <p:nvSpPr>
          <p:cNvPr id="2025" name="Google Shape;2025;gc90ecd99b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6" name="Google Shape;2026;gc90ecd99b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6" name="Shape 2036"/>
        <p:cNvGrpSpPr/>
        <p:nvPr/>
      </p:nvGrpSpPr>
      <p:grpSpPr>
        <a:xfrm>
          <a:off x="0" y="0"/>
          <a:ext cx="0" cy="0"/>
          <a:chOff x="0" y="0"/>
          <a:chExt cx="0" cy="0"/>
        </a:xfrm>
      </p:grpSpPr>
      <p:sp>
        <p:nvSpPr>
          <p:cNvPr id="2037" name="Google Shape;2037;gc868ad5b2c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8" name="Google Shape;2038;gc868ad5b2c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8" name="Shape 2048"/>
        <p:cNvGrpSpPr/>
        <p:nvPr/>
      </p:nvGrpSpPr>
      <p:grpSpPr>
        <a:xfrm>
          <a:off x="0" y="0"/>
          <a:ext cx="0" cy="0"/>
          <a:chOff x="0" y="0"/>
          <a:chExt cx="0" cy="0"/>
        </a:xfrm>
      </p:grpSpPr>
      <p:sp>
        <p:nvSpPr>
          <p:cNvPr id="2049" name="Google Shape;2049;g118dfa6d4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0" name="Google Shape;2050;g118dfa6d4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9773fb71b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9773fb71b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0" name="Shape 2060"/>
        <p:cNvGrpSpPr/>
        <p:nvPr/>
      </p:nvGrpSpPr>
      <p:grpSpPr>
        <a:xfrm>
          <a:off x="0" y="0"/>
          <a:ext cx="0" cy="0"/>
          <a:chOff x="0" y="0"/>
          <a:chExt cx="0" cy="0"/>
        </a:xfrm>
      </p:grpSpPr>
      <p:sp>
        <p:nvSpPr>
          <p:cNvPr id="2061" name="Google Shape;2061;g119f9330df0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2" name="Google Shape;2062;g119f9330df0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2" name="Shape 2072"/>
        <p:cNvGrpSpPr/>
        <p:nvPr/>
      </p:nvGrpSpPr>
      <p:grpSpPr>
        <a:xfrm>
          <a:off x="0" y="0"/>
          <a:ext cx="0" cy="0"/>
          <a:chOff x="0" y="0"/>
          <a:chExt cx="0" cy="0"/>
        </a:xfrm>
      </p:grpSpPr>
      <p:sp>
        <p:nvSpPr>
          <p:cNvPr id="2073" name="Google Shape;2073;gd221c933e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4" name="Google Shape;2074;gd221c933e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4" name="Shape 2084"/>
        <p:cNvGrpSpPr/>
        <p:nvPr/>
      </p:nvGrpSpPr>
      <p:grpSpPr>
        <a:xfrm>
          <a:off x="0" y="0"/>
          <a:ext cx="0" cy="0"/>
          <a:chOff x="0" y="0"/>
          <a:chExt cx="0" cy="0"/>
        </a:xfrm>
      </p:grpSpPr>
      <p:sp>
        <p:nvSpPr>
          <p:cNvPr id="2085" name="Google Shape;2085;g119f9330df0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6" name="Google Shape;2086;g119f9330df0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6" name="Shape 2096"/>
        <p:cNvGrpSpPr/>
        <p:nvPr/>
      </p:nvGrpSpPr>
      <p:grpSpPr>
        <a:xfrm>
          <a:off x="0" y="0"/>
          <a:ext cx="0" cy="0"/>
          <a:chOff x="0" y="0"/>
          <a:chExt cx="0" cy="0"/>
        </a:xfrm>
      </p:grpSpPr>
      <p:sp>
        <p:nvSpPr>
          <p:cNvPr id="2097" name="Google Shape;2097;gd221c933ef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8" name="Google Shape;2098;gd221c933ef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8" name="Shape 2108"/>
        <p:cNvGrpSpPr/>
        <p:nvPr/>
      </p:nvGrpSpPr>
      <p:grpSpPr>
        <a:xfrm>
          <a:off x="0" y="0"/>
          <a:ext cx="0" cy="0"/>
          <a:chOff x="0" y="0"/>
          <a:chExt cx="0" cy="0"/>
        </a:xfrm>
      </p:grpSpPr>
      <p:sp>
        <p:nvSpPr>
          <p:cNvPr id="2109" name="Google Shape;2109;g11f6ba8ad1f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0" name="Google Shape;2110;g11f6ba8ad1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0" name="Shape 2120"/>
        <p:cNvGrpSpPr/>
        <p:nvPr/>
      </p:nvGrpSpPr>
      <p:grpSpPr>
        <a:xfrm>
          <a:off x="0" y="0"/>
          <a:ext cx="0" cy="0"/>
          <a:chOff x="0" y="0"/>
          <a:chExt cx="0" cy="0"/>
        </a:xfrm>
      </p:grpSpPr>
      <p:sp>
        <p:nvSpPr>
          <p:cNvPr id="2121" name="Google Shape;2121;gccf32a95d3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2" name="Google Shape;2122;gccf32a95d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2" name="Shape 2132"/>
        <p:cNvGrpSpPr/>
        <p:nvPr/>
      </p:nvGrpSpPr>
      <p:grpSpPr>
        <a:xfrm>
          <a:off x="0" y="0"/>
          <a:ext cx="0" cy="0"/>
          <a:chOff x="0" y="0"/>
          <a:chExt cx="0" cy="0"/>
        </a:xfrm>
      </p:grpSpPr>
      <p:sp>
        <p:nvSpPr>
          <p:cNvPr id="2133" name="Google Shape;2133;gccf32a95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4" name="Google Shape;2134;gccf32a95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4" name="Shape 2144"/>
        <p:cNvGrpSpPr/>
        <p:nvPr/>
      </p:nvGrpSpPr>
      <p:grpSpPr>
        <a:xfrm>
          <a:off x="0" y="0"/>
          <a:ext cx="0" cy="0"/>
          <a:chOff x="0" y="0"/>
          <a:chExt cx="0" cy="0"/>
        </a:xfrm>
      </p:grpSpPr>
      <p:sp>
        <p:nvSpPr>
          <p:cNvPr id="2145" name="Google Shape;2145;g22ca35a55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6" name="Google Shape;2146;g22ca35a55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6" name="Shape 2156"/>
        <p:cNvGrpSpPr/>
        <p:nvPr/>
      </p:nvGrpSpPr>
      <p:grpSpPr>
        <a:xfrm>
          <a:off x="0" y="0"/>
          <a:ext cx="0" cy="0"/>
          <a:chOff x="0" y="0"/>
          <a:chExt cx="0" cy="0"/>
        </a:xfrm>
      </p:grpSpPr>
      <p:sp>
        <p:nvSpPr>
          <p:cNvPr id="2157" name="Google Shape;2157;g124ca82488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8" name="Google Shape;2158;g124ca82488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8" name="Shape 2168"/>
        <p:cNvGrpSpPr/>
        <p:nvPr/>
      </p:nvGrpSpPr>
      <p:grpSpPr>
        <a:xfrm>
          <a:off x="0" y="0"/>
          <a:ext cx="0" cy="0"/>
          <a:chOff x="0" y="0"/>
          <a:chExt cx="0" cy="0"/>
        </a:xfrm>
      </p:grpSpPr>
      <p:sp>
        <p:nvSpPr>
          <p:cNvPr id="2169" name="Google Shape;2169;gd221c933ef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70" name="Google Shape;2170;gd221c933ef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9773fb71b8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9773fb71b8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0" name="Shape 2180"/>
        <p:cNvGrpSpPr/>
        <p:nvPr/>
      </p:nvGrpSpPr>
      <p:grpSpPr>
        <a:xfrm>
          <a:off x="0" y="0"/>
          <a:ext cx="0" cy="0"/>
          <a:chOff x="0" y="0"/>
          <a:chExt cx="0" cy="0"/>
        </a:xfrm>
      </p:grpSpPr>
      <p:sp>
        <p:nvSpPr>
          <p:cNvPr id="2181" name="Google Shape;2181;g11f6ba8ad1f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2" name="Google Shape;2182;g11f6ba8ad1f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2" name="Shape 2192"/>
        <p:cNvGrpSpPr/>
        <p:nvPr/>
      </p:nvGrpSpPr>
      <p:grpSpPr>
        <a:xfrm>
          <a:off x="0" y="0"/>
          <a:ext cx="0" cy="0"/>
          <a:chOff x="0" y="0"/>
          <a:chExt cx="0" cy="0"/>
        </a:xfrm>
      </p:grpSpPr>
      <p:sp>
        <p:nvSpPr>
          <p:cNvPr id="2193" name="Google Shape;2193;g118dfa6d43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4" name="Google Shape;2194;g118dfa6d43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4" name="Shape 2204"/>
        <p:cNvGrpSpPr/>
        <p:nvPr/>
      </p:nvGrpSpPr>
      <p:grpSpPr>
        <a:xfrm>
          <a:off x="0" y="0"/>
          <a:ext cx="0" cy="0"/>
          <a:chOff x="0" y="0"/>
          <a:chExt cx="0" cy="0"/>
        </a:xfrm>
      </p:grpSpPr>
      <p:sp>
        <p:nvSpPr>
          <p:cNvPr id="2205" name="Google Shape;2205;g12577d3b4e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6" name="Google Shape;2206;g12577d3b4e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6" name="Shape 2216"/>
        <p:cNvGrpSpPr/>
        <p:nvPr/>
      </p:nvGrpSpPr>
      <p:grpSpPr>
        <a:xfrm>
          <a:off x="0" y="0"/>
          <a:ext cx="0" cy="0"/>
          <a:chOff x="0" y="0"/>
          <a:chExt cx="0" cy="0"/>
        </a:xfrm>
      </p:grpSpPr>
      <p:sp>
        <p:nvSpPr>
          <p:cNvPr id="2217" name="Google Shape;2217;gd28b11b8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8" name="Google Shape;2218;gd28b11b8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8" name="Shape 2228"/>
        <p:cNvGrpSpPr/>
        <p:nvPr/>
      </p:nvGrpSpPr>
      <p:grpSpPr>
        <a:xfrm>
          <a:off x="0" y="0"/>
          <a:ext cx="0" cy="0"/>
          <a:chOff x="0" y="0"/>
          <a:chExt cx="0" cy="0"/>
        </a:xfrm>
      </p:grpSpPr>
      <p:sp>
        <p:nvSpPr>
          <p:cNvPr id="2229" name="Google Shape;2229;g22c95f49a4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0" name="Google Shape;2230;g22c95f49a4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0" name="Shape 2240"/>
        <p:cNvGrpSpPr/>
        <p:nvPr/>
      </p:nvGrpSpPr>
      <p:grpSpPr>
        <a:xfrm>
          <a:off x="0" y="0"/>
          <a:ext cx="0" cy="0"/>
          <a:chOff x="0" y="0"/>
          <a:chExt cx="0" cy="0"/>
        </a:xfrm>
      </p:grpSpPr>
      <p:sp>
        <p:nvSpPr>
          <p:cNvPr id="2241" name="Google Shape;2241;g12577d3b4e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2" name="Google Shape;2242;g12577d3b4e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2" name="Shape 2252"/>
        <p:cNvGrpSpPr/>
        <p:nvPr/>
      </p:nvGrpSpPr>
      <p:grpSpPr>
        <a:xfrm>
          <a:off x="0" y="0"/>
          <a:ext cx="0" cy="0"/>
          <a:chOff x="0" y="0"/>
          <a:chExt cx="0" cy="0"/>
        </a:xfrm>
      </p:grpSpPr>
      <p:sp>
        <p:nvSpPr>
          <p:cNvPr id="2253" name="Google Shape;2253;g124ca8248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4" name="Google Shape;2254;g124ca8248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4" name="Shape 2264"/>
        <p:cNvGrpSpPr/>
        <p:nvPr/>
      </p:nvGrpSpPr>
      <p:grpSpPr>
        <a:xfrm>
          <a:off x="0" y="0"/>
          <a:ext cx="0" cy="0"/>
          <a:chOff x="0" y="0"/>
          <a:chExt cx="0" cy="0"/>
        </a:xfrm>
      </p:grpSpPr>
      <p:sp>
        <p:nvSpPr>
          <p:cNvPr id="2265" name="Google Shape;2265;g12577d3b4e1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6" name="Google Shape;2266;g12577d3b4e1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6" name="Shape 2276"/>
        <p:cNvGrpSpPr/>
        <p:nvPr/>
      </p:nvGrpSpPr>
      <p:grpSpPr>
        <a:xfrm>
          <a:off x="0" y="0"/>
          <a:ext cx="0" cy="0"/>
          <a:chOff x="0" y="0"/>
          <a:chExt cx="0" cy="0"/>
        </a:xfrm>
      </p:grpSpPr>
      <p:sp>
        <p:nvSpPr>
          <p:cNvPr id="2277" name="Google Shape;2277;gd221c933ef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8" name="Google Shape;2278;gd221c933ef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8" name="Shape 2288"/>
        <p:cNvGrpSpPr/>
        <p:nvPr/>
      </p:nvGrpSpPr>
      <p:grpSpPr>
        <a:xfrm>
          <a:off x="0" y="0"/>
          <a:ext cx="0" cy="0"/>
          <a:chOff x="0" y="0"/>
          <a:chExt cx="0" cy="0"/>
        </a:xfrm>
      </p:grpSpPr>
      <p:sp>
        <p:nvSpPr>
          <p:cNvPr id="2289" name="Google Shape;2289;g12577d3b4e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0" name="Google Shape;2290;g12577d3b4e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97f9214a09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97f9214a09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0" name="Shape 2300"/>
        <p:cNvGrpSpPr/>
        <p:nvPr/>
      </p:nvGrpSpPr>
      <p:grpSpPr>
        <a:xfrm>
          <a:off x="0" y="0"/>
          <a:ext cx="0" cy="0"/>
          <a:chOff x="0" y="0"/>
          <a:chExt cx="0" cy="0"/>
        </a:xfrm>
      </p:grpSpPr>
      <p:sp>
        <p:nvSpPr>
          <p:cNvPr id="2301" name="Google Shape;2301;gd369e18c6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2" name="Google Shape;2302;gd369e18c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2" name="Shape 2312"/>
        <p:cNvGrpSpPr/>
        <p:nvPr/>
      </p:nvGrpSpPr>
      <p:grpSpPr>
        <a:xfrm>
          <a:off x="0" y="0"/>
          <a:ext cx="0" cy="0"/>
          <a:chOff x="0" y="0"/>
          <a:chExt cx="0" cy="0"/>
        </a:xfrm>
      </p:grpSpPr>
      <p:sp>
        <p:nvSpPr>
          <p:cNvPr id="2313" name="Google Shape;2313;g12577d3b4e1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4" name="Google Shape;2314;g12577d3b4e1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4" name="Shape 2324"/>
        <p:cNvGrpSpPr/>
        <p:nvPr/>
      </p:nvGrpSpPr>
      <p:grpSpPr>
        <a:xfrm>
          <a:off x="0" y="0"/>
          <a:ext cx="0" cy="0"/>
          <a:chOff x="0" y="0"/>
          <a:chExt cx="0" cy="0"/>
        </a:xfrm>
      </p:grpSpPr>
      <p:sp>
        <p:nvSpPr>
          <p:cNvPr id="2325" name="Google Shape;2325;g22c95f49a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6" name="Google Shape;2326;g22c95f49a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6" name="Shape 2336"/>
        <p:cNvGrpSpPr/>
        <p:nvPr/>
      </p:nvGrpSpPr>
      <p:grpSpPr>
        <a:xfrm>
          <a:off x="0" y="0"/>
          <a:ext cx="0" cy="0"/>
          <a:chOff x="0" y="0"/>
          <a:chExt cx="0" cy="0"/>
        </a:xfrm>
      </p:grpSpPr>
      <p:sp>
        <p:nvSpPr>
          <p:cNvPr id="2337" name="Google Shape;2337;gd369e18c6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8" name="Google Shape;2338;gd369e18c6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8" name="Shape 2348"/>
        <p:cNvGrpSpPr/>
        <p:nvPr/>
      </p:nvGrpSpPr>
      <p:grpSpPr>
        <a:xfrm>
          <a:off x="0" y="0"/>
          <a:ext cx="0" cy="0"/>
          <a:chOff x="0" y="0"/>
          <a:chExt cx="0" cy="0"/>
        </a:xfrm>
      </p:grpSpPr>
      <p:sp>
        <p:nvSpPr>
          <p:cNvPr id="2349" name="Google Shape;2349;g22c95f49a4e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0" name="Google Shape;2350;g22c95f49a4e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0" name="Shape 2360"/>
        <p:cNvGrpSpPr/>
        <p:nvPr/>
      </p:nvGrpSpPr>
      <p:grpSpPr>
        <a:xfrm>
          <a:off x="0" y="0"/>
          <a:ext cx="0" cy="0"/>
          <a:chOff x="0" y="0"/>
          <a:chExt cx="0" cy="0"/>
        </a:xfrm>
      </p:grpSpPr>
      <p:sp>
        <p:nvSpPr>
          <p:cNvPr id="2361" name="Google Shape;2361;gd369e18c6f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2" name="Google Shape;2362;gd369e18c6f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2" name="Shape 2372"/>
        <p:cNvGrpSpPr/>
        <p:nvPr/>
      </p:nvGrpSpPr>
      <p:grpSpPr>
        <a:xfrm>
          <a:off x="0" y="0"/>
          <a:ext cx="0" cy="0"/>
          <a:chOff x="0" y="0"/>
          <a:chExt cx="0" cy="0"/>
        </a:xfrm>
      </p:grpSpPr>
      <p:sp>
        <p:nvSpPr>
          <p:cNvPr id="2373" name="Google Shape;2373;g22c95f49a4e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4" name="Google Shape;2374;g22c95f49a4e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4" name="Shape 2384"/>
        <p:cNvGrpSpPr/>
        <p:nvPr/>
      </p:nvGrpSpPr>
      <p:grpSpPr>
        <a:xfrm>
          <a:off x="0" y="0"/>
          <a:ext cx="0" cy="0"/>
          <a:chOff x="0" y="0"/>
          <a:chExt cx="0" cy="0"/>
        </a:xfrm>
      </p:grpSpPr>
      <p:sp>
        <p:nvSpPr>
          <p:cNvPr id="2385" name="Google Shape;2385;g2408113101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6" name="Google Shape;2386;g2408113101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6" name="Shape 2396"/>
        <p:cNvGrpSpPr/>
        <p:nvPr/>
      </p:nvGrpSpPr>
      <p:grpSpPr>
        <a:xfrm>
          <a:off x="0" y="0"/>
          <a:ext cx="0" cy="0"/>
          <a:chOff x="0" y="0"/>
          <a:chExt cx="0" cy="0"/>
        </a:xfrm>
      </p:grpSpPr>
      <p:sp>
        <p:nvSpPr>
          <p:cNvPr id="2397" name="Google Shape;2397;g12577d3b4e1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8" name="Google Shape;2398;g12577d3b4e1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8" name="Shape 2408"/>
        <p:cNvGrpSpPr/>
        <p:nvPr/>
      </p:nvGrpSpPr>
      <p:grpSpPr>
        <a:xfrm>
          <a:off x="0" y="0"/>
          <a:ext cx="0" cy="0"/>
          <a:chOff x="0" y="0"/>
          <a:chExt cx="0" cy="0"/>
        </a:xfrm>
      </p:grpSpPr>
      <p:sp>
        <p:nvSpPr>
          <p:cNvPr id="2409" name="Google Shape;2409;g24081131019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0" name="Google Shape;2410;g24081131019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924c75cc7c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924c75cc7c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97f9214a09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97f9214a09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0" name="Shape 2420"/>
        <p:cNvGrpSpPr/>
        <p:nvPr/>
      </p:nvGrpSpPr>
      <p:grpSpPr>
        <a:xfrm>
          <a:off x="0" y="0"/>
          <a:ext cx="0" cy="0"/>
          <a:chOff x="0" y="0"/>
          <a:chExt cx="0" cy="0"/>
        </a:xfrm>
      </p:grpSpPr>
      <p:sp>
        <p:nvSpPr>
          <p:cNvPr id="2421" name="Google Shape;2421;g22c95f49a4e_1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2" name="Google Shape;2422;g22c95f49a4e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2" name="Shape 2432"/>
        <p:cNvGrpSpPr/>
        <p:nvPr/>
      </p:nvGrpSpPr>
      <p:grpSpPr>
        <a:xfrm>
          <a:off x="0" y="0"/>
          <a:ext cx="0" cy="0"/>
          <a:chOff x="0" y="0"/>
          <a:chExt cx="0" cy="0"/>
        </a:xfrm>
      </p:grpSpPr>
      <p:sp>
        <p:nvSpPr>
          <p:cNvPr id="2433" name="Google Shape;2433;g22c95f49a4e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4" name="Google Shape;2434;g22c95f49a4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4" name="Shape 2444"/>
        <p:cNvGrpSpPr/>
        <p:nvPr/>
      </p:nvGrpSpPr>
      <p:grpSpPr>
        <a:xfrm>
          <a:off x="0" y="0"/>
          <a:ext cx="0" cy="0"/>
          <a:chOff x="0" y="0"/>
          <a:chExt cx="0" cy="0"/>
        </a:xfrm>
      </p:grpSpPr>
      <p:sp>
        <p:nvSpPr>
          <p:cNvPr id="2445" name="Google Shape;2445;g22c95f49a4e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6" name="Google Shape;2446;g22c95f49a4e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6" name="Shape 2456"/>
        <p:cNvGrpSpPr/>
        <p:nvPr/>
      </p:nvGrpSpPr>
      <p:grpSpPr>
        <a:xfrm>
          <a:off x="0" y="0"/>
          <a:ext cx="0" cy="0"/>
          <a:chOff x="0" y="0"/>
          <a:chExt cx="0" cy="0"/>
        </a:xfrm>
      </p:grpSpPr>
      <p:sp>
        <p:nvSpPr>
          <p:cNvPr id="2457" name="Google Shape;2457;g22c95f49a4e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8" name="Google Shape;2458;g22c95f49a4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8" name="Shape 2468"/>
        <p:cNvGrpSpPr/>
        <p:nvPr/>
      </p:nvGrpSpPr>
      <p:grpSpPr>
        <a:xfrm>
          <a:off x="0" y="0"/>
          <a:ext cx="0" cy="0"/>
          <a:chOff x="0" y="0"/>
          <a:chExt cx="0" cy="0"/>
        </a:xfrm>
      </p:grpSpPr>
      <p:sp>
        <p:nvSpPr>
          <p:cNvPr id="2469" name="Google Shape;2469;g22c95f49a4e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0" name="Google Shape;2470;g22c95f49a4e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0" name="Shape 2480"/>
        <p:cNvGrpSpPr/>
        <p:nvPr/>
      </p:nvGrpSpPr>
      <p:grpSpPr>
        <a:xfrm>
          <a:off x="0" y="0"/>
          <a:ext cx="0" cy="0"/>
          <a:chOff x="0" y="0"/>
          <a:chExt cx="0" cy="0"/>
        </a:xfrm>
      </p:grpSpPr>
      <p:sp>
        <p:nvSpPr>
          <p:cNvPr id="2481" name="Google Shape;2481;g22c95f49a4e_1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2" name="Google Shape;2482;g22c95f49a4e_1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2" name="Shape 2492"/>
        <p:cNvGrpSpPr/>
        <p:nvPr/>
      </p:nvGrpSpPr>
      <p:grpSpPr>
        <a:xfrm>
          <a:off x="0" y="0"/>
          <a:ext cx="0" cy="0"/>
          <a:chOff x="0" y="0"/>
          <a:chExt cx="0" cy="0"/>
        </a:xfrm>
      </p:grpSpPr>
      <p:sp>
        <p:nvSpPr>
          <p:cNvPr id="2493" name="Google Shape;2493;g24136ead53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4" name="Google Shape;2494;g24136ead53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4" name="Shape 2504"/>
        <p:cNvGrpSpPr/>
        <p:nvPr/>
      </p:nvGrpSpPr>
      <p:grpSpPr>
        <a:xfrm>
          <a:off x="0" y="0"/>
          <a:ext cx="0" cy="0"/>
          <a:chOff x="0" y="0"/>
          <a:chExt cx="0" cy="0"/>
        </a:xfrm>
      </p:grpSpPr>
      <p:sp>
        <p:nvSpPr>
          <p:cNvPr id="2505" name="Google Shape;2505;g22c95f49a4e_1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6" name="Google Shape;2506;g22c95f49a4e_1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6" name="Shape 2516"/>
        <p:cNvGrpSpPr/>
        <p:nvPr/>
      </p:nvGrpSpPr>
      <p:grpSpPr>
        <a:xfrm>
          <a:off x="0" y="0"/>
          <a:ext cx="0" cy="0"/>
          <a:chOff x="0" y="0"/>
          <a:chExt cx="0" cy="0"/>
        </a:xfrm>
      </p:grpSpPr>
      <p:sp>
        <p:nvSpPr>
          <p:cNvPr id="2517" name="Google Shape;2517;g24136ead53a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8" name="Google Shape;2518;g24136ead53a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8" name="Shape 2528"/>
        <p:cNvGrpSpPr/>
        <p:nvPr/>
      </p:nvGrpSpPr>
      <p:grpSpPr>
        <a:xfrm>
          <a:off x="0" y="0"/>
          <a:ext cx="0" cy="0"/>
          <a:chOff x="0" y="0"/>
          <a:chExt cx="0" cy="0"/>
        </a:xfrm>
      </p:grpSpPr>
      <p:sp>
        <p:nvSpPr>
          <p:cNvPr id="2529" name="Google Shape;2529;g2417fce207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0" name="Google Shape;2530;g2417fce207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9773fb71b8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9773fb71b8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0" name="Shape 2540"/>
        <p:cNvGrpSpPr/>
        <p:nvPr/>
      </p:nvGrpSpPr>
      <p:grpSpPr>
        <a:xfrm>
          <a:off x="0" y="0"/>
          <a:ext cx="0" cy="0"/>
          <a:chOff x="0" y="0"/>
          <a:chExt cx="0" cy="0"/>
        </a:xfrm>
      </p:grpSpPr>
      <p:sp>
        <p:nvSpPr>
          <p:cNvPr id="2541" name="Google Shape;2541;g2417fce207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2" name="Google Shape;2542;g2417fce20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2" name="Shape 2552"/>
        <p:cNvGrpSpPr/>
        <p:nvPr/>
      </p:nvGrpSpPr>
      <p:grpSpPr>
        <a:xfrm>
          <a:off x="0" y="0"/>
          <a:ext cx="0" cy="0"/>
          <a:chOff x="0" y="0"/>
          <a:chExt cx="0" cy="0"/>
        </a:xfrm>
      </p:grpSpPr>
      <p:sp>
        <p:nvSpPr>
          <p:cNvPr id="2553" name="Google Shape;2553;g24136ead53a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4" name="Google Shape;2554;g24136ead53a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4" name="Shape 2564"/>
        <p:cNvGrpSpPr/>
        <p:nvPr/>
      </p:nvGrpSpPr>
      <p:grpSpPr>
        <a:xfrm>
          <a:off x="0" y="0"/>
          <a:ext cx="0" cy="0"/>
          <a:chOff x="0" y="0"/>
          <a:chExt cx="0" cy="0"/>
        </a:xfrm>
      </p:grpSpPr>
      <p:sp>
        <p:nvSpPr>
          <p:cNvPr id="2565" name="Google Shape;2565;g2417fce207c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6" name="Google Shape;2566;g2417fce207c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6" name="Shape 2576"/>
        <p:cNvGrpSpPr/>
        <p:nvPr/>
      </p:nvGrpSpPr>
      <p:grpSpPr>
        <a:xfrm>
          <a:off x="0" y="0"/>
          <a:ext cx="0" cy="0"/>
          <a:chOff x="0" y="0"/>
          <a:chExt cx="0" cy="0"/>
        </a:xfrm>
      </p:grpSpPr>
      <p:sp>
        <p:nvSpPr>
          <p:cNvPr id="2577" name="Google Shape;2577;gd369e18c6f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8" name="Google Shape;2578;gd369e18c6f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9b55a971d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9b55a971d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97f9214a09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97f9214a09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97f9214a09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97f9214a09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511aa99bb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511aa99bb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9b55a971da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9b55a971da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9b55a971d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9b55a971d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9b55a971d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9b55a971d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ee8f33dc7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ee8f33dc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94cc4393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94cc4393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ee8f33dc7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ee8f33dc7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9b55a971da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9b55a971da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gfeec055ce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4" name="Google Shape;404;gfeec055ce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9b55a971da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9b55a971da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9b03eb5b2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9b03eb5b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9b55a971da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9b55a971da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9b55a971da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9b55a971da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eeb6057e7b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eeb6057e7b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eeb6057e7b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eeb6057e7b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9b55a971da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8" name="Google Shape;488;g9b55a971da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77f928aaaf_14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77f928aaaf_14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g10ca33759d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10ca33759d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a6c1951db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a6c1951db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ga6c1951db8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a6c1951db8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a6c1951db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a6c1951db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ga6c1951db8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8" name="Google Shape;548;ga6c1951db8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a6c1951db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a6c1951db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f7ec17965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gf7ec1796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ga6c1951db8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5" name="Google Shape;585;ga6c1951db8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g1589c0f69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7" name="Google Shape;597;g1589c0f69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15b1b9b380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15b1b9b380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77f928aaaf_14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77f928aaaf_14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f9b7446c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f9b7446c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a89ff07b8f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a89ff07b8f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158c7acc90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158c7acc90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g15b1b9b3809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7" name="Google Shape;657;g15b1b9b3809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a89ff07b8f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a89ff07b8f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f9b7446c7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f9b7446c7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ac3a6f33a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ac3a6f33a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ga89ff07b8f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5" name="Google Shape;705;ga89ff07b8f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a89ff07b8f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a89ff07b8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gac86a1de4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9" name="Google Shape;729;gac86a1de4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77f928aaaf_25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77f928aaaf_25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9" name="Shape 739"/>
        <p:cNvGrpSpPr/>
        <p:nvPr/>
      </p:nvGrpSpPr>
      <p:grpSpPr>
        <a:xfrm>
          <a:off x="0" y="0"/>
          <a:ext cx="0" cy="0"/>
          <a:chOff x="0" y="0"/>
          <a:chExt cx="0" cy="0"/>
        </a:xfrm>
      </p:grpSpPr>
      <p:sp>
        <p:nvSpPr>
          <p:cNvPr id="740" name="Google Shape;740;gac86a1de47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1" name="Google Shape;741;gac86a1de47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ac86a1de47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3" name="Google Shape;753;gac86a1de47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ac86a1de47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5" name="Google Shape;765;gac86a1de47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gaee0aca82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7" name="Google Shape;777;gaee0aca82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fcc32d9a0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fcc32d9a0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18f40d41f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18f40d41f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fb9be2523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3" name="Google Shape;813;gfb9be2523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fb9be2523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fb9be2523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gfb9be25231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7" name="Google Shape;837;gfb9be25231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b05c76e14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b05c76e14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77f928aaaf_25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77f928aaaf_25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b05c76e148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b05c76e148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1" name="Shape 871"/>
        <p:cNvGrpSpPr/>
        <p:nvPr/>
      </p:nvGrpSpPr>
      <p:grpSpPr>
        <a:xfrm>
          <a:off x="0" y="0"/>
          <a:ext cx="0" cy="0"/>
          <a:chOff x="0" y="0"/>
          <a:chExt cx="0" cy="0"/>
        </a:xfrm>
      </p:grpSpPr>
      <p:sp>
        <p:nvSpPr>
          <p:cNvPr id="872" name="Google Shape;872;gac86a1de47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3" name="Google Shape;873;gac86a1de47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3" name="Shape 883"/>
        <p:cNvGrpSpPr/>
        <p:nvPr/>
      </p:nvGrpSpPr>
      <p:grpSpPr>
        <a:xfrm>
          <a:off x="0" y="0"/>
          <a:ext cx="0" cy="0"/>
          <a:chOff x="0" y="0"/>
          <a:chExt cx="0" cy="0"/>
        </a:xfrm>
      </p:grpSpPr>
      <p:sp>
        <p:nvSpPr>
          <p:cNvPr id="884" name="Google Shape;884;gb481cefb23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5" name="Google Shape;885;gb481cefb2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b481cefb2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b481cefb2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103b679b3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103b679b3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b8cb583b8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b8cb583b8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b481cefb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b481cefb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3" name="Shape 943"/>
        <p:cNvGrpSpPr/>
        <p:nvPr/>
      </p:nvGrpSpPr>
      <p:grpSpPr>
        <a:xfrm>
          <a:off x="0" y="0"/>
          <a:ext cx="0" cy="0"/>
          <a:chOff x="0" y="0"/>
          <a:chExt cx="0" cy="0"/>
        </a:xfrm>
      </p:grpSpPr>
      <p:sp>
        <p:nvSpPr>
          <p:cNvPr id="944" name="Google Shape;944;gb05c76e148_0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5" name="Google Shape;945;gb05c76e148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175c150d06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175c150d06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25fd8b6b8f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9" name="Google Shape;969;g25fd8b6b8f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77f928aaaf_25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77f928aaaf_25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25fd8b6b8f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25fd8b6b8f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25fd8b6b8f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3" name="Google Shape;993;g25fd8b6b8f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g25fd8b6b8f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5" name="Google Shape;1005;g25fd8b6b8f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5" name="Shape 1015"/>
        <p:cNvGrpSpPr/>
        <p:nvPr/>
      </p:nvGrpSpPr>
      <p:grpSpPr>
        <a:xfrm>
          <a:off x="0" y="0"/>
          <a:ext cx="0" cy="0"/>
          <a:chOff x="0" y="0"/>
          <a:chExt cx="0" cy="0"/>
        </a:xfrm>
      </p:grpSpPr>
      <p:sp>
        <p:nvSpPr>
          <p:cNvPr id="1016" name="Google Shape;1016;g25fd8b6b8f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7" name="Google Shape;1017;g25fd8b6b8f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25fd8b6b8fc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9" name="Google Shape;1029;g25fd8b6b8fc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9" name="Shape 1039"/>
        <p:cNvGrpSpPr/>
        <p:nvPr/>
      </p:nvGrpSpPr>
      <p:grpSpPr>
        <a:xfrm>
          <a:off x="0" y="0"/>
          <a:ext cx="0" cy="0"/>
          <a:chOff x="0" y="0"/>
          <a:chExt cx="0" cy="0"/>
        </a:xfrm>
      </p:grpSpPr>
      <p:sp>
        <p:nvSpPr>
          <p:cNvPr id="1040" name="Google Shape;1040;g25fd8b6b8fc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1" name="Google Shape;1041;g25fd8b6b8fc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1" name="Shape 1051"/>
        <p:cNvGrpSpPr/>
        <p:nvPr/>
      </p:nvGrpSpPr>
      <p:grpSpPr>
        <a:xfrm>
          <a:off x="0" y="0"/>
          <a:ext cx="0" cy="0"/>
          <a:chOff x="0" y="0"/>
          <a:chExt cx="0" cy="0"/>
        </a:xfrm>
      </p:grpSpPr>
      <p:sp>
        <p:nvSpPr>
          <p:cNvPr id="1052" name="Google Shape;1052;g25fd8b6b8fc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3" name="Google Shape;1053;g25fd8b6b8fc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25fd8b6b8fc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5" name="Google Shape;1065;g25fd8b6b8fc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5" name="Shape 1075"/>
        <p:cNvGrpSpPr/>
        <p:nvPr/>
      </p:nvGrpSpPr>
      <p:grpSpPr>
        <a:xfrm>
          <a:off x="0" y="0"/>
          <a:ext cx="0" cy="0"/>
          <a:chOff x="0" y="0"/>
          <a:chExt cx="0" cy="0"/>
        </a:xfrm>
      </p:grpSpPr>
      <p:sp>
        <p:nvSpPr>
          <p:cNvPr id="1076" name="Google Shape;1076;g25fd8b6b8fc_0_1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7" name="Google Shape;1077;g25fd8b6b8fc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8" name="Shape 1088"/>
        <p:cNvGrpSpPr/>
        <p:nvPr/>
      </p:nvGrpSpPr>
      <p:grpSpPr>
        <a:xfrm>
          <a:off x="0" y="0"/>
          <a:ext cx="0" cy="0"/>
          <a:chOff x="0" y="0"/>
          <a:chExt cx="0" cy="0"/>
        </a:xfrm>
      </p:grpSpPr>
      <p:sp>
        <p:nvSpPr>
          <p:cNvPr id="1089" name="Google Shape;1089;g25fd8b6b8fc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0" name="Google Shape;1090;g25fd8b6b8fc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77f928aaaf_25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7f928aaaf_25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0" name="Shape 1100"/>
        <p:cNvGrpSpPr/>
        <p:nvPr/>
      </p:nvGrpSpPr>
      <p:grpSpPr>
        <a:xfrm>
          <a:off x="0" y="0"/>
          <a:ext cx="0" cy="0"/>
          <a:chOff x="0" y="0"/>
          <a:chExt cx="0" cy="0"/>
        </a:xfrm>
      </p:grpSpPr>
      <p:sp>
        <p:nvSpPr>
          <p:cNvPr id="1101" name="Google Shape;1101;g25fd8b6b8f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2" name="Google Shape;1102;g25fd8b6b8f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2" name="Shape 1112"/>
        <p:cNvGrpSpPr/>
        <p:nvPr/>
      </p:nvGrpSpPr>
      <p:grpSpPr>
        <a:xfrm>
          <a:off x="0" y="0"/>
          <a:ext cx="0" cy="0"/>
          <a:chOff x="0" y="0"/>
          <a:chExt cx="0" cy="0"/>
        </a:xfrm>
      </p:grpSpPr>
      <p:sp>
        <p:nvSpPr>
          <p:cNvPr id="1113" name="Google Shape;1113;g25fd8b6b8fc_0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4" name="Google Shape;1114;g25fd8b6b8fc_0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4" name="Shape 1124"/>
        <p:cNvGrpSpPr/>
        <p:nvPr/>
      </p:nvGrpSpPr>
      <p:grpSpPr>
        <a:xfrm>
          <a:off x="0" y="0"/>
          <a:ext cx="0" cy="0"/>
          <a:chOff x="0" y="0"/>
          <a:chExt cx="0" cy="0"/>
        </a:xfrm>
      </p:grpSpPr>
      <p:sp>
        <p:nvSpPr>
          <p:cNvPr id="1125" name="Google Shape;1125;g25fd8b6b8fc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6" name="Google Shape;1126;g25fd8b6b8fc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6" name="Shape 1136"/>
        <p:cNvGrpSpPr/>
        <p:nvPr/>
      </p:nvGrpSpPr>
      <p:grpSpPr>
        <a:xfrm>
          <a:off x="0" y="0"/>
          <a:ext cx="0" cy="0"/>
          <a:chOff x="0" y="0"/>
          <a:chExt cx="0" cy="0"/>
        </a:xfrm>
      </p:grpSpPr>
      <p:sp>
        <p:nvSpPr>
          <p:cNvPr id="1137" name="Google Shape;1137;g25fd8b6b8fc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8" name="Google Shape;1138;g25fd8b6b8fc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g25fd8b6b8fc_0_1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0" name="Google Shape;1150;g25fd8b6b8fc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0" name="Shape 1160"/>
        <p:cNvGrpSpPr/>
        <p:nvPr/>
      </p:nvGrpSpPr>
      <p:grpSpPr>
        <a:xfrm>
          <a:off x="0" y="0"/>
          <a:ext cx="0" cy="0"/>
          <a:chOff x="0" y="0"/>
          <a:chExt cx="0" cy="0"/>
        </a:xfrm>
      </p:grpSpPr>
      <p:sp>
        <p:nvSpPr>
          <p:cNvPr id="1161" name="Google Shape;1161;g25fd8b6b8fc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2" name="Google Shape;1162;g25fd8b6b8fc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2" name="Shape 1172"/>
        <p:cNvGrpSpPr/>
        <p:nvPr/>
      </p:nvGrpSpPr>
      <p:grpSpPr>
        <a:xfrm>
          <a:off x="0" y="0"/>
          <a:ext cx="0" cy="0"/>
          <a:chOff x="0" y="0"/>
          <a:chExt cx="0" cy="0"/>
        </a:xfrm>
      </p:grpSpPr>
      <p:sp>
        <p:nvSpPr>
          <p:cNvPr id="1173" name="Google Shape;1173;g25fd8b6b8fc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4" name="Google Shape;1174;g25fd8b6b8fc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4" name="Shape 1184"/>
        <p:cNvGrpSpPr/>
        <p:nvPr/>
      </p:nvGrpSpPr>
      <p:grpSpPr>
        <a:xfrm>
          <a:off x="0" y="0"/>
          <a:ext cx="0" cy="0"/>
          <a:chOff x="0" y="0"/>
          <a:chExt cx="0" cy="0"/>
        </a:xfrm>
      </p:grpSpPr>
      <p:sp>
        <p:nvSpPr>
          <p:cNvPr id="1185" name="Google Shape;1185;g25fd8b6b8fc_0_2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6" name="Google Shape;1186;g25fd8b6b8fc_0_2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25fd8b6b8fc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25fd8b6b8fc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8" name="Shape 1208"/>
        <p:cNvGrpSpPr/>
        <p:nvPr/>
      </p:nvGrpSpPr>
      <p:grpSpPr>
        <a:xfrm>
          <a:off x="0" y="0"/>
          <a:ext cx="0" cy="0"/>
          <a:chOff x="0" y="0"/>
          <a:chExt cx="0" cy="0"/>
        </a:xfrm>
      </p:grpSpPr>
      <p:sp>
        <p:nvSpPr>
          <p:cNvPr id="1209" name="Google Shape;1209;g25fd8b6b8fc_0_2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0" name="Google Shape;1210;g25fd8b6b8fc_0_2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rgbClr val="DBD4EB"/>
            </a:gs>
            <a:gs pos="100000">
              <a:srgbClr val="9180BB"/>
            </a:gs>
          </a:gsLst>
          <a:lin ang="5400012"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 Id="rId3" Type="http://schemas.openxmlformats.org/officeDocument/2006/relationships/image" Target="../media/image1.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 Id="rId3" Type="http://schemas.openxmlformats.org/officeDocument/2006/relationships/image" Target="../media/image1.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image" Target="../media/image1.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 Id="rId3" Type="http://schemas.openxmlformats.org/officeDocument/2006/relationships/image" Target="../media/image1.jp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 Id="rId3" Type="http://schemas.openxmlformats.org/officeDocument/2006/relationships/image" Target="../media/image1.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image" Target="../media/image1.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 Id="rId3" Type="http://schemas.openxmlformats.org/officeDocument/2006/relationships/image" Target="../media/image1.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 Id="rId3" Type="http://schemas.openxmlformats.org/officeDocument/2006/relationships/image" Target="../media/image1.jp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 Id="rId3" Type="http://schemas.openxmlformats.org/officeDocument/2006/relationships/image" Target="../media/image1.jp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 Id="rId3" Type="http://schemas.openxmlformats.org/officeDocument/2006/relationships/image" Target="../media/image1.jpg"/></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 Id="rId3" Type="http://schemas.openxmlformats.org/officeDocument/2006/relationships/image" Target="../media/image1.jpg"/></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 Id="rId3" Type="http://schemas.openxmlformats.org/officeDocument/2006/relationships/image" Target="../media/image1.jp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 Id="rId3" Type="http://schemas.openxmlformats.org/officeDocument/2006/relationships/image" Target="../media/image1.jp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 Id="rId3" Type="http://schemas.openxmlformats.org/officeDocument/2006/relationships/image" Target="../media/image1.jp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 Id="rId3" Type="http://schemas.openxmlformats.org/officeDocument/2006/relationships/image" Target="../media/image1.jpg"/><Relationship Id="rId4" Type="http://schemas.openxmlformats.org/officeDocument/2006/relationships/hyperlink" Target="https://www.msichicago.org/play/goreact/" TargetMode="Externa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 Id="rId3" Type="http://schemas.openxmlformats.org/officeDocument/2006/relationships/image" Target="../media/image1.jp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 Id="rId3" Type="http://schemas.openxmlformats.org/officeDocument/2006/relationships/image" Target="../media/image1.jp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 Id="rId3" Type="http://schemas.openxmlformats.org/officeDocument/2006/relationships/image" Target="../media/image1.jp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 Id="rId3" Type="http://schemas.openxmlformats.org/officeDocument/2006/relationships/image" Target="../media/image1.jp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 Id="rId3" Type="http://schemas.openxmlformats.org/officeDocument/2006/relationships/image" Target="../media/image1.jp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 Id="rId3" Type="http://schemas.openxmlformats.org/officeDocument/2006/relationships/image" Target="../media/image1.jpg"/></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 Id="rId3" Type="http://schemas.openxmlformats.org/officeDocument/2006/relationships/image" Target="../media/image1.jp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 Id="rId3" Type="http://schemas.openxmlformats.org/officeDocument/2006/relationships/image" Target="../media/image1.jp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 Id="rId3" Type="http://schemas.openxmlformats.org/officeDocument/2006/relationships/image" Target="../media/image1.jpg"/></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 Id="rId3" Type="http://schemas.openxmlformats.org/officeDocument/2006/relationships/image" Target="../media/image1.jp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 Id="rId3" Type="http://schemas.openxmlformats.org/officeDocument/2006/relationships/image" Target="../media/image1.jp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 Id="rId3" Type="http://schemas.openxmlformats.org/officeDocument/2006/relationships/image" Target="../media/image1.jp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 Id="rId3" Type="http://schemas.openxmlformats.org/officeDocument/2006/relationships/image" Target="../media/image1.jpg"/></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 Id="rId3" Type="http://schemas.openxmlformats.org/officeDocument/2006/relationships/image" Target="../media/image1.jp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 Id="rId3" Type="http://schemas.openxmlformats.org/officeDocument/2006/relationships/image" Target="../media/image1.jp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 Id="rId3" Type="http://schemas.openxmlformats.org/officeDocument/2006/relationships/image" Target="../media/image1.jpg"/></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 Id="rId3" Type="http://schemas.openxmlformats.org/officeDocument/2006/relationships/image" Target="../media/image1.jp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 Id="rId3" Type="http://schemas.openxmlformats.org/officeDocument/2006/relationships/image" Target="../media/image1.jp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 Id="rId3" Type="http://schemas.openxmlformats.org/officeDocument/2006/relationships/image" Target="../media/image1.jpg"/></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 Id="rId3" Type="http://schemas.openxmlformats.org/officeDocument/2006/relationships/image" Target="../media/image1.jpg"/></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 Id="rId3" Type="http://schemas.openxmlformats.org/officeDocument/2006/relationships/image" Target="../media/image1.jp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 Id="rId3" Type="http://schemas.openxmlformats.org/officeDocument/2006/relationships/image" Target="../media/image1.jp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 Id="rId3" Type="http://schemas.openxmlformats.org/officeDocument/2006/relationships/image" Target="../media/image1.jp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 Id="rId3" Type="http://schemas.openxmlformats.org/officeDocument/2006/relationships/image" Target="../media/image1.jp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 Id="rId3" Type="http://schemas.openxmlformats.org/officeDocument/2006/relationships/image" Target="../media/image1.jp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 Id="rId3" Type="http://schemas.openxmlformats.org/officeDocument/2006/relationships/image" Target="../media/image1.jp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 Id="rId3" Type="http://schemas.openxmlformats.org/officeDocument/2006/relationships/image" Target="../media/image1.jp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 Id="rId3" Type="http://schemas.openxmlformats.org/officeDocument/2006/relationships/image" Target="../media/image1.jp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 Id="rId3" Type="http://schemas.openxmlformats.org/officeDocument/2006/relationships/image" Target="../media/image1.jp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 Id="rId3" Type="http://schemas.openxmlformats.org/officeDocument/2006/relationships/image" Target="../media/image1.jp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 Id="rId3" Type="http://schemas.openxmlformats.org/officeDocument/2006/relationships/image" Target="../media/image1.jp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 Id="rId3" Type="http://schemas.openxmlformats.org/officeDocument/2006/relationships/image" Target="../media/image1.jp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 Id="rId3" Type="http://schemas.openxmlformats.org/officeDocument/2006/relationships/image" Target="../media/image1.jpg"/></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 Id="rId3" Type="http://schemas.openxmlformats.org/officeDocument/2006/relationships/image" Target="../media/image1.jp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 Id="rId3" Type="http://schemas.openxmlformats.org/officeDocument/2006/relationships/image" Target="../media/image1.jp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 Id="rId3" Type="http://schemas.openxmlformats.org/officeDocument/2006/relationships/image" Target="../media/image1.jp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 Id="rId3" Type="http://schemas.openxmlformats.org/officeDocument/2006/relationships/image" Target="../media/image1.jp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 Id="rId3" Type="http://schemas.openxmlformats.org/officeDocument/2006/relationships/image" Target="../media/image1.jpg"/></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 Id="rId3" Type="http://schemas.openxmlformats.org/officeDocument/2006/relationships/image" Target="../media/image1.jp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 Id="rId3" Type="http://schemas.openxmlformats.org/officeDocument/2006/relationships/image" Target="../media/image1.jp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 Id="rId3" Type="http://schemas.openxmlformats.org/officeDocument/2006/relationships/image" Target="../media/image1.jp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 Id="rId3" Type="http://schemas.openxmlformats.org/officeDocument/2006/relationships/image" Target="../media/image1.jp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 Id="rId3" Type="http://schemas.openxmlformats.org/officeDocument/2006/relationships/image" Target="../media/image1.jp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 Id="rId3" Type="http://schemas.openxmlformats.org/officeDocument/2006/relationships/image" Target="../media/image1.jp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 Id="rId3" Type="http://schemas.openxmlformats.org/officeDocument/2006/relationships/image" Target="../media/image1.jpg"/></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 Id="rId3" Type="http://schemas.openxmlformats.org/officeDocument/2006/relationships/image" Target="../media/image1.jpg"/></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 Id="rId3" Type="http://schemas.openxmlformats.org/officeDocument/2006/relationships/image" Target="../media/image1.jpg"/></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 Id="rId3" Type="http://schemas.openxmlformats.org/officeDocument/2006/relationships/image" Target="../media/image1.jpg"/></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9.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 Id="rId3" Type="http://schemas.openxmlformats.org/officeDocument/2006/relationships/image" Target="../media/image1.jpg"/></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 Id="rId3" Type="http://schemas.openxmlformats.org/officeDocument/2006/relationships/image" Target="../media/image1.jp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 Id="rId3" Type="http://schemas.openxmlformats.org/officeDocument/2006/relationships/image" Target="../media/image1.jpg"/></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 Id="rId3" Type="http://schemas.openxmlformats.org/officeDocument/2006/relationships/image" Target="../media/image1.jp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4.xml"/><Relationship Id="rId3" Type="http://schemas.openxmlformats.org/officeDocument/2006/relationships/image" Target="../media/image1.jpg"/></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 Id="rId3" Type="http://schemas.openxmlformats.org/officeDocument/2006/relationships/image" Target="../media/image1.jpg"/></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 Id="rId3" Type="http://schemas.openxmlformats.org/officeDocument/2006/relationships/image" Target="../media/image1.jpg"/></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 Id="rId3" Type="http://schemas.openxmlformats.org/officeDocument/2006/relationships/image" Target="../media/image1.jpg"/></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 Id="rId3" Type="http://schemas.openxmlformats.org/officeDocument/2006/relationships/image" Target="../media/image1.jpg"/></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jp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 Id="rId3" Type="http://schemas.openxmlformats.org/officeDocument/2006/relationships/image" Target="../media/image1.jpg"/></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1.xml"/><Relationship Id="rId3" Type="http://schemas.openxmlformats.org/officeDocument/2006/relationships/image" Target="../media/image1.jpg"/></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2.xml"/><Relationship Id="rId3" Type="http://schemas.openxmlformats.org/officeDocument/2006/relationships/image" Target="../media/image1.jpg"/></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 Id="rId3" Type="http://schemas.openxmlformats.org/officeDocument/2006/relationships/image" Target="../media/image1.jpg"/></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 Id="rId3" Type="http://schemas.openxmlformats.org/officeDocument/2006/relationships/image" Target="../media/image1.jpg"/></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5.xml"/><Relationship Id="rId3" Type="http://schemas.openxmlformats.org/officeDocument/2006/relationships/image" Target="../media/image1.jp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6.xml"/><Relationship Id="rId3" Type="http://schemas.openxmlformats.org/officeDocument/2006/relationships/image" Target="../media/image1.jpg"/></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 Id="rId3" Type="http://schemas.openxmlformats.org/officeDocument/2006/relationships/image" Target="../media/image1.jp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8.xml"/><Relationship Id="rId3" Type="http://schemas.openxmlformats.org/officeDocument/2006/relationships/image" Target="../media/image1.jpg"/></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9.xml"/><Relationship Id="rId3"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0.xml"/><Relationship Id="rId3" Type="http://schemas.openxmlformats.org/officeDocument/2006/relationships/image" Target="../media/image1.jpg"/></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1.xml"/><Relationship Id="rId3" Type="http://schemas.openxmlformats.org/officeDocument/2006/relationships/image" Target="../media/image1.jpg"/></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2.xml"/><Relationship Id="rId3" Type="http://schemas.openxmlformats.org/officeDocument/2006/relationships/image" Target="../media/image1.jpg"/></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3.xml"/><Relationship Id="rId3" Type="http://schemas.openxmlformats.org/officeDocument/2006/relationships/image" Target="../media/image1.jp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4.xml"/><Relationship Id="rId3" Type="http://schemas.openxmlformats.org/officeDocument/2006/relationships/image" Target="../media/image1.jpg"/></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5.xml"/><Relationship Id="rId3" Type="http://schemas.openxmlformats.org/officeDocument/2006/relationships/image" Target="../media/image1.jpg"/></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6.xml"/><Relationship Id="rId3" Type="http://schemas.openxmlformats.org/officeDocument/2006/relationships/image" Target="../media/image1.jpg"/></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7.xml"/><Relationship Id="rId3" Type="http://schemas.openxmlformats.org/officeDocument/2006/relationships/image" Target="../media/image1.jpg"/></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8.xml"/><Relationship Id="rId3" Type="http://schemas.openxmlformats.org/officeDocument/2006/relationships/image" Target="../media/image1.jpg"/></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9.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0.xml"/><Relationship Id="rId3" Type="http://schemas.openxmlformats.org/officeDocument/2006/relationships/image" Target="../media/image1.jpg"/></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1.xml"/><Relationship Id="rId3" Type="http://schemas.openxmlformats.org/officeDocument/2006/relationships/image" Target="../media/image1.jpg"/></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2.xml"/><Relationship Id="rId3" Type="http://schemas.openxmlformats.org/officeDocument/2006/relationships/image" Target="../media/image1.jpg"/></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3.xml"/><Relationship Id="rId3" Type="http://schemas.openxmlformats.org/officeDocument/2006/relationships/image" Target="../media/image1.jp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4.xml"/><Relationship Id="rId3" Type="http://schemas.openxmlformats.org/officeDocument/2006/relationships/image" Target="../media/image1.jp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5.xml"/><Relationship Id="rId3" Type="http://schemas.openxmlformats.org/officeDocument/2006/relationships/image" Target="../media/image1.jp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6.xml"/><Relationship Id="rId3" Type="http://schemas.openxmlformats.org/officeDocument/2006/relationships/image" Target="../media/image1.jp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7.xml"/><Relationship Id="rId3" Type="http://schemas.openxmlformats.org/officeDocument/2006/relationships/image" Target="../media/image1.jp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8.xml"/><Relationship Id="rId3" Type="http://schemas.openxmlformats.org/officeDocument/2006/relationships/image" Target="../media/image1.jpg"/></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9.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0.xml"/><Relationship Id="rId3" Type="http://schemas.openxmlformats.org/officeDocument/2006/relationships/image" Target="../media/image1.jpg"/></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1.xml"/><Relationship Id="rId3" Type="http://schemas.openxmlformats.org/officeDocument/2006/relationships/image" Target="../media/image1.jpg"/></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 Id="rId3" Type="http://schemas.openxmlformats.org/officeDocument/2006/relationships/image" Target="../media/image1.jpg"/></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3.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hyperlink" Target="https://play.kahoot.it/v2/?quizId=5cc8e9aa-5885-44f5-b02f-49c2a71af6c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jpg"/><Relationship Id="rId4" Type="http://schemas.openxmlformats.org/officeDocument/2006/relationships/hyperlink" Target="https://drive.google.com/open?id=1FySl9JFhqh4rrFYQGNTW_ZMTni91_Kvg&amp;authuser=0" TargetMode="External"/><Relationship Id="rId5" Type="http://schemas.openxmlformats.org/officeDocument/2006/relationships/hyperlink" Target="https://spaceplace.nasa.gov/menu/spac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jpg"/><Relationship Id="rId4" Type="http://schemas.openxmlformats.org/officeDocument/2006/relationships/hyperlink" Target="https://www.youtube.com/watch?v=iz05RhA9Cyw"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jpg"/><Relationship Id="rId4" Type="http://schemas.openxmlformats.org/officeDocument/2006/relationships/hyperlink" Target="https://www.youtube.com/watch?v=Osw9jYtTGD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hyperlink" Target="https://www.youtube.com/watch?v=saXFQR86zi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1.jpg"/><Relationship Id="rId4" Type="http://schemas.openxmlformats.org/officeDocument/2006/relationships/hyperlink" Target="https://phet.colorado.edu/en/simulation/energy-skate-park-basics"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1.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hyperlink" Target="https://tinyurl.com/y488ypx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1.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1.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1.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1.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 Id="rId3" Type="http://schemas.openxmlformats.org/officeDocument/2006/relationships/image" Target="../media/image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 Id="rId3" Type="http://schemas.openxmlformats.org/officeDocument/2006/relationships/image" Target="../media/image1.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 Id="rId3" Type="http://schemas.openxmlformats.org/officeDocument/2006/relationships/image" Target="../media/image1.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 Id="rId3" Type="http://schemas.openxmlformats.org/officeDocument/2006/relationships/image" Target="../media/image1.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 Id="rId3" Type="http://schemas.openxmlformats.org/officeDocument/2006/relationships/image" Target="../media/image1.jpg"/><Relationship Id="rId4" Type="http://schemas.openxmlformats.org/officeDocument/2006/relationships/hyperlink" Target="https://www.msichicago.org/play/goreact/"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1.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 Id="rId3" Type="http://schemas.openxmlformats.org/officeDocument/2006/relationships/image" Target="../media/image1.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 Id="rId3" Type="http://schemas.openxmlformats.org/officeDocument/2006/relationships/image" Target="../media/image1.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 Id="rId3" Type="http://schemas.openxmlformats.org/officeDocument/2006/relationships/image" Target="../media/image1.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 Id="rId3" Type="http://schemas.openxmlformats.org/officeDocument/2006/relationships/image" Target="../media/image1.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 Id="rId3" Type="http://schemas.openxmlformats.org/officeDocument/2006/relationships/image" Target="../media/image1.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hyperlink" Target="https://www.youtube.com/watch?v=RNoSa1onrW4"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image" Target="../media/image1.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image" Target="../media/image1.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image" Target="../media/image1.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 Id="rId3" Type="http://schemas.openxmlformats.org/officeDocument/2006/relationships/image" Target="../media/image1.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image" Target="../media/image1.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 Id="rId3" Type="http://schemas.openxmlformats.org/officeDocument/2006/relationships/image" Target="../media/image1.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 Id="rId3" Type="http://schemas.openxmlformats.org/officeDocument/2006/relationships/image" Target="../media/image1.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image" Target="../media/image1.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 Id="rId3" Type="http://schemas.openxmlformats.org/officeDocument/2006/relationships/image" Target="../media/image1.jpg"/><Relationship Id="rId4" Type="http://schemas.openxmlformats.org/officeDocument/2006/relationships/hyperlink" Target="https://phet.colorado.edu/en/simulation/energy-skate-park-basics" TargetMode="Externa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 Id="rId3" Type="http://schemas.openxmlformats.org/officeDocument/2006/relationships/image" Target="../media/image1.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 Id="rId3" Type="http://schemas.openxmlformats.org/officeDocument/2006/relationships/image" Target="../media/image1.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image" Target="../media/image1.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 Id="rId3" Type="http://schemas.openxmlformats.org/officeDocument/2006/relationships/image" Target="../media/image1.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 Id="rId3" Type="http://schemas.openxmlformats.org/officeDocument/2006/relationships/image" Target="../media/image1.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 Id="rId3" Type="http://schemas.openxmlformats.org/officeDocument/2006/relationships/image" Target="../media/image1.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image" Target="../media/image1.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 Id="rId3" Type="http://schemas.openxmlformats.org/officeDocument/2006/relationships/image" Target="../media/image1.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 Id="rId3" Type="http://schemas.openxmlformats.org/officeDocument/2006/relationships/image" Target="../media/image1.jp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t/>
            </a:r>
            <a:endParaRPr/>
          </a:p>
        </p:txBody>
      </p:sp>
      <p:sp>
        <p:nvSpPr>
          <p:cNvPr id="55" name="Google Shape;55;p13"/>
          <p:cNvSpPr txBox="1"/>
          <p:nvPr>
            <p:ph idx="1" type="subTitle"/>
          </p:nvPr>
        </p:nvSpPr>
        <p:spPr>
          <a:xfrm>
            <a:off x="311700" y="3134675"/>
            <a:ext cx="8520600" cy="61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9900FF"/>
                </a:solidFill>
              </a:rPr>
              <a:t>2023-2024 6th Grade Science Lesson Plan</a:t>
            </a:r>
            <a:endParaRPr b="1">
              <a:solidFill>
                <a:srgbClr val="9900FF"/>
              </a:solidFill>
            </a:endParaRPr>
          </a:p>
        </p:txBody>
      </p:sp>
      <p:pic>
        <p:nvPicPr>
          <p:cNvPr id="56" name="Google Shape;56;p13"/>
          <p:cNvPicPr preferRelativeResize="0"/>
          <p:nvPr/>
        </p:nvPicPr>
        <p:blipFill>
          <a:blip r:embed="rId3">
            <a:alphaModFix/>
          </a:blip>
          <a:stretch>
            <a:fillRect/>
          </a:stretch>
        </p:blipFill>
        <p:spPr>
          <a:xfrm>
            <a:off x="0" y="0"/>
            <a:ext cx="9144000" cy="3006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48" name="Google Shape;148;p2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8-21-23</a:t>
            </a:r>
            <a:endParaRPr b="1" sz="1600"/>
          </a:p>
        </p:txBody>
      </p:sp>
      <p:sp>
        <p:nvSpPr>
          <p:cNvPr id="149" name="Google Shape;149;p22"/>
          <p:cNvSpPr txBox="1"/>
          <p:nvPr>
            <p:ph idx="1" type="body"/>
          </p:nvPr>
        </p:nvSpPr>
        <p:spPr>
          <a:xfrm>
            <a:off x="2262150" y="1129500"/>
            <a:ext cx="47691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why it is important to use a standard system of measurement.</a:t>
            </a:r>
            <a:endParaRPr i="1" sz="1300">
              <a:solidFill>
                <a:schemeClr val="dk1"/>
              </a:solidFill>
            </a:endParaRPr>
          </a:p>
          <a:p>
            <a:pPr indent="0" lvl="0" marL="0" rtl="0" algn="l">
              <a:spcBef>
                <a:spcPts val="1600"/>
              </a:spcBef>
              <a:spcAft>
                <a:spcPts val="0"/>
              </a:spcAft>
              <a:buNone/>
            </a:pPr>
            <a:r>
              <a:t/>
            </a:r>
            <a:endParaRPr sz="1000">
              <a:solidFill>
                <a:schemeClr val="dk1"/>
              </a:solidFill>
              <a:latin typeface="Calibri"/>
              <a:ea typeface="Calibri"/>
              <a:cs typeface="Calibri"/>
              <a:sym typeface="Calibri"/>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50" name="Google Shape;150;p22"/>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Intro to Science</a:t>
            </a:r>
            <a:endParaRPr b="1" sz="1600"/>
          </a:p>
        </p:txBody>
      </p:sp>
      <p:sp>
        <p:nvSpPr>
          <p:cNvPr id="151" name="Google Shape;151;p22"/>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52" name="Google Shape;152;p22"/>
          <p:cNvSpPr txBox="1"/>
          <p:nvPr/>
        </p:nvSpPr>
        <p:spPr>
          <a:xfrm>
            <a:off x="2360250" y="2179950"/>
            <a:ext cx="4534200" cy="106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1. Do BellRinger #1.</a:t>
            </a:r>
            <a:endParaRPr sz="1300">
              <a:solidFill>
                <a:schemeClr val="dk1"/>
              </a:solidFill>
            </a:endParaRPr>
          </a:p>
          <a:p>
            <a:pPr indent="0" lvl="0" marL="0" rtl="0" algn="l">
              <a:spcBef>
                <a:spcPts val="0"/>
              </a:spcBef>
              <a:spcAft>
                <a:spcPts val="0"/>
              </a:spcAft>
              <a:buNone/>
            </a:pPr>
            <a:r>
              <a:rPr lang="en" sz="1300">
                <a:solidFill>
                  <a:schemeClr val="dk1"/>
                </a:solidFill>
              </a:rPr>
              <a:t>2. </a:t>
            </a:r>
            <a:r>
              <a:rPr lang="en" sz="1300">
                <a:solidFill>
                  <a:schemeClr val="dk1"/>
                </a:solidFill>
              </a:rPr>
              <a:t>Students will do a virtual </a:t>
            </a:r>
            <a:r>
              <a:rPr lang="en" sz="1300">
                <a:solidFill>
                  <a:srgbClr val="FF0000"/>
                </a:solidFill>
              </a:rPr>
              <a:t>Practice Measurement lab (008) </a:t>
            </a:r>
            <a:r>
              <a:rPr lang="en" sz="1300">
                <a:solidFill>
                  <a:schemeClr val="dk1"/>
                </a:solidFill>
              </a:rPr>
              <a:t>to demonstrate their knowledge of proper use of lab &amp; measuring equipment.</a:t>
            </a:r>
            <a:endParaRPr sz="1300">
              <a:solidFill>
                <a:schemeClr val="dk1"/>
              </a:solidFill>
            </a:endParaRPr>
          </a:p>
          <a:p>
            <a:pPr indent="0" lvl="0" marL="0" rtl="0" algn="l">
              <a:spcBef>
                <a:spcPts val="0"/>
              </a:spcBef>
              <a:spcAft>
                <a:spcPts val="0"/>
              </a:spcAft>
              <a:buNone/>
            </a:pPr>
            <a:r>
              <a:rPr lang="en" sz="1300">
                <a:solidFill>
                  <a:schemeClr val="dk1"/>
                </a:solidFill>
              </a:rPr>
              <a:t>3. Do REFLECTION.</a:t>
            </a:r>
            <a:endParaRPr sz="13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lnSpc>
                <a:spcPct val="115000"/>
              </a:lnSpc>
              <a:spcBef>
                <a:spcPts val="0"/>
              </a:spcBef>
              <a:spcAft>
                <a:spcPts val="1600"/>
              </a:spcAft>
              <a:buNone/>
            </a:pPr>
            <a:r>
              <a:t/>
            </a:r>
            <a:endParaRPr sz="1100">
              <a:solidFill>
                <a:schemeClr val="dk2"/>
              </a:solidFill>
            </a:endParaRPr>
          </a:p>
        </p:txBody>
      </p:sp>
      <p:sp>
        <p:nvSpPr>
          <p:cNvPr id="153" name="Google Shape;153;p22"/>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a:solidFill>
                  <a:srgbClr val="FFFFFF"/>
                </a:solidFill>
                <a:latin typeface="Calibri"/>
                <a:ea typeface="Calibri"/>
                <a:cs typeface="Calibri"/>
                <a:sym typeface="Calibri"/>
              </a:rPr>
              <a:t>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independent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control setup</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constant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standard unit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metric system</a:t>
            </a:r>
            <a:endParaRPr>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23" name="Shape 1223"/>
        <p:cNvGrpSpPr/>
        <p:nvPr/>
      </p:nvGrpSpPr>
      <p:grpSpPr>
        <a:xfrm>
          <a:off x="0" y="0"/>
          <a:ext cx="0" cy="0"/>
          <a:chOff x="0" y="0"/>
          <a:chExt cx="0" cy="0"/>
        </a:xfrm>
      </p:grpSpPr>
      <p:pic>
        <p:nvPicPr>
          <p:cNvPr id="1224" name="Google Shape;1224;p11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225" name="Google Shape;1225;p11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11-2-22</a:t>
            </a:r>
            <a:endParaRPr b="1" sz="1600"/>
          </a:p>
        </p:txBody>
      </p:sp>
      <p:sp>
        <p:nvSpPr>
          <p:cNvPr id="1226" name="Google Shape;1226;p112"/>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construct models to show the structure of different simple molecules.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227" name="Google Shape;1227;p112"/>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1228" name="Google Shape;1228;p112"/>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229" name="Google Shape;1229;p112"/>
          <p:cNvSpPr txBox="1"/>
          <p:nvPr/>
        </p:nvSpPr>
        <p:spPr>
          <a:xfrm>
            <a:off x="2264850" y="2210850"/>
            <a:ext cx="5202000" cy="141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#10.</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play a “Force &amp; Motion” Baseball review.</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3. Students will make and launch </a:t>
            </a:r>
            <a:r>
              <a:rPr lang="en" sz="1600">
                <a:solidFill>
                  <a:srgbClr val="FF0000"/>
                </a:solidFill>
              </a:rPr>
              <a:t>“Stomp Rockets.” (047)</a:t>
            </a:r>
            <a:endParaRPr sz="1600">
              <a:solidFill>
                <a:srgbClr val="FF0000"/>
              </a:solidFill>
            </a:endParaRPr>
          </a:p>
          <a:p>
            <a:pPr indent="0" lvl="0" marL="0" rtl="0" algn="l">
              <a:lnSpc>
                <a:spcPct val="115000"/>
              </a:lnSpc>
              <a:spcBef>
                <a:spcPts val="0"/>
              </a:spcBef>
              <a:spcAft>
                <a:spcPts val="0"/>
              </a:spcAft>
              <a:buNone/>
            </a:pPr>
            <a:r>
              <a:t/>
            </a:r>
            <a:endParaRPr sz="16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230" name="Google Shape;1230;p112"/>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231" name="Google Shape;1231;p112"/>
          <p:cNvSpPr txBox="1"/>
          <p:nvPr/>
        </p:nvSpPr>
        <p:spPr>
          <a:xfrm>
            <a:off x="7670325" y="2421950"/>
            <a:ext cx="1370100" cy="21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06-PS1-1. </a:t>
            </a:r>
            <a:r>
              <a:rPr lang="en" sz="1200">
                <a:solidFill>
                  <a:srgbClr val="FFFFFF"/>
                </a:solidFill>
                <a:latin typeface="Calibri"/>
                <a:ea typeface="Calibri"/>
                <a:cs typeface="Calibri"/>
                <a:sym typeface="Calibri"/>
              </a:rPr>
              <a:t>Structure and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Develop models to describe the atomic composition of simple molecules and extended structures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35" name="Shape 1235"/>
        <p:cNvGrpSpPr/>
        <p:nvPr/>
      </p:nvGrpSpPr>
      <p:grpSpPr>
        <a:xfrm>
          <a:off x="0" y="0"/>
          <a:ext cx="0" cy="0"/>
          <a:chOff x="0" y="0"/>
          <a:chExt cx="0" cy="0"/>
        </a:xfrm>
      </p:grpSpPr>
      <p:pic>
        <p:nvPicPr>
          <p:cNvPr id="1236" name="Google Shape;1236;p11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237" name="Google Shape;1237;p11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11-3-22</a:t>
            </a:r>
            <a:endParaRPr b="1" sz="1600"/>
          </a:p>
        </p:txBody>
      </p:sp>
      <p:sp>
        <p:nvSpPr>
          <p:cNvPr id="1238" name="Google Shape;1238;p113"/>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the amount of gravity depends on the masses of the interacting objects.</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239" name="Google Shape;1239;p113"/>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1240" name="Google Shape;1240;p113"/>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241" name="Google Shape;1241;p113"/>
          <p:cNvSpPr txBox="1"/>
          <p:nvPr/>
        </p:nvSpPr>
        <p:spPr>
          <a:xfrm>
            <a:off x="2262150" y="2179950"/>
            <a:ext cx="5083800" cy="160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NO BELL RINGER.</a:t>
            </a:r>
            <a:endParaRPr>
              <a:solidFill>
                <a:schemeClr val="dk2"/>
              </a:solidFill>
            </a:endParaRPr>
          </a:p>
          <a:p>
            <a:pPr indent="0" lvl="0" marL="0" rtl="0" algn="l">
              <a:lnSpc>
                <a:spcPct val="115000"/>
              </a:lnSpc>
              <a:spcBef>
                <a:spcPts val="0"/>
              </a:spcBef>
              <a:spcAft>
                <a:spcPts val="0"/>
              </a:spcAft>
              <a:buNone/>
            </a:pPr>
            <a:r>
              <a:rPr lang="en">
                <a:solidFill>
                  <a:schemeClr val="dk2"/>
                </a:solidFill>
              </a:rPr>
              <a:t>2. Students will complete the</a:t>
            </a:r>
            <a:r>
              <a:rPr lang="en">
                <a:solidFill>
                  <a:srgbClr val="FF0000"/>
                </a:solidFill>
              </a:rPr>
              <a:t> Force &amp; Motion Test  (048)</a:t>
            </a:r>
            <a:endParaRPr>
              <a:solidFill>
                <a:srgbClr val="FF0000"/>
              </a:solidFill>
            </a:endParaRPr>
          </a:p>
          <a:p>
            <a:pPr indent="0" lvl="0" marL="0" rtl="0" algn="l">
              <a:lnSpc>
                <a:spcPct val="115000"/>
              </a:lnSpc>
              <a:spcBef>
                <a:spcPts val="0"/>
              </a:spcBef>
              <a:spcAft>
                <a:spcPts val="0"/>
              </a:spcAft>
              <a:buNone/>
            </a:pPr>
            <a:r>
              <a:rPr lang="en">
                <a:solidFill>
                  <a:schemeClr val="dk2"/>
                </a:solidFill>
              </a:rPr>
              <a:t>that is posted in GC.</a:t>
            </a:r>
            <a:endParaRPr>
              <a:solidFill>
                <a:schemeClr val="dk2"/>
              </a:solidFill>
            </a:endParaRPr>
          </a:p>
          <a:p>
            <a:pPr indent="0" lvl="0" marL="0" rtl="0" algn="l">
              <a:lnSpc>
                <a:spcPct val="115000"/>
              </a:lnSpc>
              <a:spcBef>
                <a:spcPts val="0"/>
              </a:spcBef>
              <a:spcAft>
                <a:spcPts val="0"/>
              </a:spcAft>
              <a:buNone/>
            </a:pPr>
            <a:r>
              <a:rPr lang="en">
                <a:solidFill>
                  <a:schemeClr val="dk2"/>
                </a:solidFill>
              </a:rPr>
              <a:t>3. Students will test their STOMP ROCKETS after the test!</a:t>
            </a:r>
            <a:endParaRPr>
              <a:solidFill>
                <a:schemeClr val="dk2"/>
              </a:solidFill>
            </a:endParaRPr>
          </a:p>
          <a:p>
            <a:pPr indent="0" lvl="0" marL="0" rtl="0" algn="l">
              <a:lnSpc>
                <a:spcPct val="115000"/>
              </a:lnSpc>
              <a:spcBef>
                <a:spcPts val="0"/>
              </a:spcBef>
              <a:spcAft>
                <a:spcPts val="0"/>
              </a:spcAft>
              <a:buNone/>
            </a:pPr>
            <a:r>
              <a:rPr lang="en">
                <a:solidFill>
                  <a:schemeClr val="dk2"/>
                </a:solidFill>
              </a:rPr>
              <a:t>4. </a:t>
            </a:r>
            <a:r>
              <a:rPr lang="en" sz="1500">
                <a:solidFill>
                  <a:schemeClr val="dk2"/>
                </a:solidFill>
              </a:rPr>
              <a:t>Students will complete the </a:t>
            </a:r>
            <a:r>
              <a:rPr lang="en" sz="1500">
                <a:solidFill>
                  <a:srgbClr val="FF0000"/>
                </a:solidFill>
              </a:rPr>
              <a:t>Matter Voc. (049)</a:t>
            </a:r>
            <a:r>
              <a:rPr lang="en" sz="1500">
                <a:solidFill>
                  <a:schemeClr val="dk2"/>
                </a:solidFill>
              </a:rPr>
              <a:t> in GC, if time.</a:t>
            </a:r>
            <a:endParaRPr>
              <a:solidFill>
                <a:schemeClr val="dk2"/>
              </a:solidFill>
            </a:endParaRPr>
          </a:p>
          <a:p>
            <a:pPr indent="0" lvl="0" marL="0" rtl="0" algn="l">
              <a:lnSpc>
                <a:spcPct val="115000"/>
              </a:lnSpc>
              <a:spcBef>
                <a:spcPts val="0"/>
              </a:spcBef>
              <a:spcAft>
                <a:spcPts val="0"/>
              </a:spcAft>
              <a:buNone/>
            </a:pPr>
            <a:r>
              <a:t/>
            </a:r>
            <a:endParaRPr sz="1200">
              <a:solidFill>
                <a:schemeClr val="dk2"/>
              </a:solidFill>
            </a:endParaRPr>
          </a:p>
        </p:txBody>
      </p:sp>
      <p:sp>
        <p:nvSpPr>
          <p:cNvPr id="1242" name="Google Shape;1242;p113"/>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force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Newton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mass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speed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velocity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friction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acceleration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weight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gravity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inertia</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243" name="Google Shape;1243;p113"/>
          <p:cNvSpPr txBox="1"/>
          <p:nvPr/>
        </p:nvSpPr>
        <p:spPr>
          <a:xfrm>
            <a:off x="7681400" y="24119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06-PS2-2. </a:t>
            </a:r>
            <a:r>
              <a:rPr lang="en" sz="1200">
                <a:solidFill>
                  <a:schemeClr val="lt1"/>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DOK 3</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47" name="Shape 1247"/>
        <p:cNvGrpSpPr/>
        <p:nvPr/>
      </p:nvGrpSpPr>
      <p:grpSpPr>
        <a:xfrm>
          <a:off x="0" y="0"/>
          <a:ext cx="0" cy="0"/>
          <a:chOff x="0" y="0"/>
          <a:chExt cx="0" cy="0"/>
        </a:xfrm>
      </p:grpSpPr>
      <p:pic>
        <p:nvPicPr>
          <p:cNvPr id="1248" name="Google Shape;1248;p11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249" name="Google Shape;1249;p11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11-4-22</a:t>
            </a:r>
            <a:endParaRPr b="1" sz="1600"/>
          </a:p>
        </p:txBody>
      </p:sp>
      <p:sp>
        <p:nvSpPr>
          <p:cNvPr id="1250" name="Google Shape;1250;p114"/>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construct models to show the structure of different simple molecules.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251" name="Google Shape;1251;p114"/>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1252" name="Google Shape;1252;p114"/>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253" name="Google Shape;1253;p114"/>
          <p:cNvSpPr txBox="1"/>
          <p:nvPr/>
        </p:nvSpPr>
        <p:spPr>
          <a:xfrm>
            <a:off x="2264850" y="2210850"/>
            <a:ext cx="52824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#4.</a:t>
            </a:r>
            <a:endParaRPr sz="1500">
              <a:solidFill>
                <a:schemeClr val="dk2"/>
              </a:solidFill>
            </a:endParaRPr>
          </a:p>
          <a:p>
            <a:pPr indent="0" lvl="0" marL="0" rtl="0" algn="l">
              <a:lnSpc>
                <a:spcPct val="115000"/>
              </a:lnSpc>
              <a:spcBef>
                <a:spcPts val="0"/>
              </a:spcBef>
              <a:spcAft>
                <a:spcPts val="0"/>
              </a:spcAft>
              <a:buNone/>
            </a:pPr>
            <a:r>
              <a:rPr lang="en" sz="1500">
                <a:solidFill>
                  <a:schemeClr val="dk2"/>
                </a:solidFill>
              </a:rPr>
              <a:t>2. Watch the attached video, </a:t>
            </a:r>
            <a:r>
              <a:rPr lang="en" sz="1500">
                <a:solidFill>
                  <a:srgbClr val="FF0000"/>
                </a:solidFill>
              </a:rPr>
              <a:t>Bill Nye-Phases of Matter (050).</a:t>
            </a:r>
            <a:endParaRPr sz="1500">
              <a:solidFill>
                <a:srgbClr val="FF0000"/>
              </a:solidFill>
            </a:endParaRPr>
          </a:p>
          <a:p>
            <a:pPr indent="0" lvl="0" marL="0" rtl="0" algn="l">
              <a:lnSpc>
                <a:spcPct val="115000"/>
              </a:lnSpc>
              <a:spcBef>
                <a:spcPts val="0"/>
              </a:spcBef>
              <a:spcAft>
                <a:spcPts val="0"/>
              </a:spcAft>
              <a:buNone/>
            </a:pPr>
            <a:r>
              <a:rPr lang="en" sz="1500">
                <a:solidFill>
                  <a:schemeClr val="dk2"/>
                </a:solidFill>
              </a:rPr>
              <a:t>3. Answer the Exit Questions on the attached Google </a:t>
            </a:r>
            <a:r>
              <a:rPr lang="en" sz="1600">
                <a:solidFill>
                  <a:schemeClr val="dk2"/>
                </a:solidFill>
              </a:rPr>
              <a:t>Form.</a:t>
            </a:r>
            <a:endParaRPr sz="1600">
              <a:solidFill>
                <a:schemeClr val="dk2"/>
              </a:solidFill>
            </a:endParaRPr>
          </a:p>
        </p:txBody>
      </p:sp>
      <p:sp>
        <p:nvSpPr>
          <p:cNvPr id="1254" name="Google Shape;1254;p114"/>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255" name="Google Shape;1255;p114"/>
          <p:cNvSpPr txBox="1"/>
          <p:nvPr/>
        </p:nvSpPr>
        <p:spPr>
          <a:xfrm>
            <a:off x="7670325" y="2421950"/>
            <a:ext cx="1370100" cy="21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06-PS1-1. </a:t>
            </a:r>
            <a:r>
              <a:rPr lang="en" sz="1200">
                <a:solidFill>
                  <a:srgbClr val="FFFFFF"/>
                </a:solidFill>
                <a:latin typeface="Calibri"/>
                <a:ea typeface="Calibri"/>
                <a:cs typeface="Calibri"/>
                <a:sym typeface="Calibri"/>
              </a:rPr>
              <a:t>Structure and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Develop models to describe the atomic composition of simple molecules and extended structures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59" name="Shape 1259"/>
        <p:cNvGrpSpPr/>
        <p:nvPr/>
      </p:nvGrpSpPr>
      <p:grpSpPr>
        <a:xfrm>
          <a:off x="0" y="0"/>
          <a:ext cx="0" cy="0"/>
          <a:chOff x="0" y="0"/>
          <a:chExt cx="0" cy="0"/>
        </a:xfrm>
      </p:grpSpPr>
      <p:pic>
        <p:nvPicPr>
          <p:cNvPr id="1260" name="Google Shape;1260;p11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261" name="Google Shape;1261;p11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11-9-22</a:t>
            </a:r>
            <a:endParaRPr b="1" sz="1600"/>
          </a:p>
        </p:txBody>
      </p:sp>
      <p:sp>
        <p:nvSpPr>
          <p:cNvPr id="1262" name="Google Shape;1262;p115"/>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construct models to show the structure of different simple molecules.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263" name="Google Shape;1263;p115"/>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1264" name="Google Shape;1264;p115"/>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265" name="Google Shape;1265;p115"/>
          <p:cNvSpPr txBox="1"/>
          <p:nvPr/>
        </p:nvSpPr>
        <p:spPr>
          <a:xfrm>
            <a:off x="2264850" y="2210850"/>
            <a:ext cx="47454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#14.</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watch the </a:t>
            </a:r>
            <a:r>
              <a:rPr lang="en" sz="1600">
                <a:solidFill>
                  <a:srgbClr val="FF0000"/>
                </a:solidFill>
              </a:rPr>
              <a:t>Generation Genius: Atoms &amp; Molecules video (051)</a:t>
            </a:r>
            <a:r>
              <a:rPr lang="en" sz="1600">
                <a:solidFill>
                  <a:schemeClr val="dk2"/>
                </a:solidFill>
              </a:rPr>
              <a:t> and complete the worksheet posted in Google Classroom.</a:t>
            </a:r>
            <a:endParaRPr sz="1600">
              <a:solidFill>
                <a:schemeClr val="dk2"/>
              </a:solidFill>
            </a:endParaRPr>
          </a:p>
        </p:txBody>
      </p:sp>
      <p:sp>
        <p:nvSpPr>
          <p:cNvPr id="1266" name="Google Shape;1266;p115"/>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267" name="Google Shape;1267;p115"/>
          <p:cNvSpPr txBox="1"/>
          <p:nvPr/>
        </p:nvSpPr>
        <p:spPr>
          <a:xfrm>
            <a:off x="7670325" y="2421950"/>
            <a:ext cx="1370100" cy="21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06-PS1-1. </a:t>
            </a:r>
            <a:r>
              <a:rPr lang="en" sz="1200">
                <a:solidFill>
                  <a:srgbClr val="FFFFFF"/>
                </a:solidFill>
                <a:latin typeface="Calibri"/>
                <a:ea typeface="Calibri"/>
                <a:cs typeface="Calibri"/>
                <a:sym typeface="Calibri"/>
              </a:rPr>
              <a:t>Structure and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Develop models to describe the atomic composition of simple molecules and extended structures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71" name="Shape 1271"/>
        <p:cNvGrpSpPr/>
        <p:nvPr/>
      </p:nvGrpSpPr>
      <p:grpSpPr>
        <a:xfrm>
          <a:off x="0" y="0"/>
          <a:ext cx="0" cy="0"/>
          <a:chOff x="0" y="0"/>
          <a:chExt cx="0" cy="0"/>
        </a:xfrm>
      </p:grpSpPr>
      <p:pic>
        <p:nvPicPr>
          <p:cNvPr id="1272" name="Google Shape;1272;p11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273" name="Google Shape;1273;p11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11-10-22</a:t>
            </a:r>
            <a:endParaRPr b="1" sz="1600"/>
          </a:p>
        </p:txBody>
      </p:sp>
      <p:sp>
        <p:nvSpPr>
          <p:cNvPr id="1274" name="Google Shape;1274;p116"/>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construct models to show the structure of different simple molecules.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275" name="Google Shape;1275;p116"/>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1276" name="Google Shape;1276;p116"/>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277" name="Google Shape;1277;p116"/>
          <p:cNvSpPr txBox="1"/>
          <p:nvPr/>
        </p:nvSpPr>
        <p:spPr>
          <a:xfrm>
            <a:off x="2264850" y="2210850"/>
            <a:ext cx="46143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#15.</a:t>
            </a:r>
            <a:endParaRPr sz="1500">
              <a:solidFill>
                <a:schemeClr val="dk2"/>
              </a:solidFill>
            </a:endParaRPr>
          </a:p>
          <a:p>
            <a:pPr indent="0" lvl="0" marL="0" rtl="0" algn="l">
              <a:lnSpc>
                <a:spcPct val="115000"/>
              </a:lnSpc>
              <a:spcBef>
                <a:spcPts val="0"/>
              </a:spcBef>
              <a:spcAft>
                <a:spcPts val="0"/>
              </a:spcAft>
              <a:buNone/>
            </a:pPr>
            <a:r>
              <a:rPr lang="en" sz="1500">
                <a:solidFill>
                  <a:schemeClr val="dk2"/>
                </a:solidFill>
              </a:rPr>
              <a:t>2. Complete the </a:t>
            </a:r>
            <a:r>
              <a:rPr lang="en" sz="1500">
                <a:solidFill>
                  <a:srgbClr val="FF0000"/>
                </a:solidFill>
              </a:rPr>
              <a:t>Doodles: Atoms &amp; Molecules note taking worksheet (052) </a:t>
            </a:r>
            <a:r>
              <a:rPr lang="en" sz="1500">
                <a:solidFill>
                  <a:schemeClr val="dk2"/>
                </a:solidFill>
              </a:rPr>
              <a:t>attached in GC, as we go over the slides in class. </a:t>
            </a:r>
            <a:endParaRPr sz="15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278" name="Google Shape;1278;p116"/>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279" name="Google Shape;1279;p116"/>
          <p:cNvSpPr txBox="1"/>
          <p:nvPr/>
        </p:nvSpPr>
        <p:spPr>
          <a:xfrm>
            <a:off x="7670325" y="2421950"/>
            <a:ext cx="1370100" cy="21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06-PS1-1. </a:t>
            </a:r>
            <a:r>
              <a:rPr lang="en" sz="1200">
                <a:solidFill>
                  <a:srgbClr val="FFFFFF"/>
                </a:solidFill>
                <a:latin typeface="Calibri"/>
                <a:ea typeface="Calibri"/>
                <a:cs typeface="Calibri"/>
                <a:sym typeface="Calibri"/>
              </a:rPr>
              <a:t>Structure and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Develop models to describe the atomic composition of simple molecules and extended structures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83" name="Shape 1283"/>
        <p:cNvGrpSpPr/>
        <p:nvPr/>
      </p:nvGrpSpPr>
      <p:grpSpPr>
        <a:xfrm>
          <a:off x="0" y="0"/>
          <a:ext cx="0" cy="0"/>
          <a:chOff x="0" y="0"/>
          <a:chExt cx="0" cy="0"/>
        </a:xfrm>
      </p:grpSpPr>
      <p:pic>
        <p:nvPicPr>
          <p:cNvPr id="1284" name="Google Shape;1284;p11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285" name="Google Shape;1285;p11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11-11-22</a:t>
            </a:r>
            <a:endParaRPr b="1" sz="1600"/>
          </a:p>
        </p:txBody>
      </p:sp>
      <p:sp>
        <p:nvSpPr>
          <p:cNvPr id="1286" name="Google Shape;1286;p117"/>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construct models to show the structure of different simple molecules.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287" name="Google Shape;1287;p117"/>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1288" name="Google Shape;1288;p117"/>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289" name="Google Shape;1289;p117"/>
          <p:cNvSpPr txBox="1"/>
          <p:nvPr/>
        </p:nvSpPr>
        <p:spPr>
          <a:xfrm>
            <a:off x="2264850" y="2210850"/>
            <a:ext cx="49386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#2.</a:t>
            </a:r>
            <a:endParaRPr sz="1500">
              <a:solidFill>
                <a:schemeClr val="dk2"/>
              </a:solidFill>
            </a:endParaRPr>
          </a:p>
          <a:p>
            <a:pPr indent="0" lvl="0" marL="0" rtl="0" algn="l">
              <a:lnSpc>
                <a:spcPct val="115000"/>
              </a:lnSpc>
              <a:spcBef>
                <a:spcPts val="0"/>
              </a:spcBef>
              <a:spcAft>
                <a:spcPts val="0"/>
              </a:spcAft>
              <a:buNone/>
            </a:pPr>
            <a:r>
              <a:rPr lang="en" sz="1500">
                <a:solidFill>
                  <a:schemeClr val="dk1"/>
                </a:solidFill>
                <a:highlight>
                  <a:srgbClr val="F1F3F4"/>
                </a:highlight>
                <a:latin typeface="Roboto"/>
                <a:ea typeface="Roboto"/>
                <a:cs typeface="Roboto"/>
                <a:sym typeface="Roboto"/>
              </a:rPr>
              <a:t>2. Students will watch the video attached in GC during class, and then complete the attached </a:t>
            </a:r>
            <a:r>
              <a:rPr lang="en" sz="1500">
                <a:solidFill>
                  <a:srgbClr val="FF0000"/>
                </a:solidFill>
                <a:highlight>
                  <a:srgbClr val="F1F3F4"/>
                </a:highlight>
                <a:latin typeface="Roboto"/>
                <a:ea typeface="Roboto"/>
                <a:cs typeface="Roboto"/>
                <a:sym typeface="Roboto"/>
              </a:rPr>
              <a:t>Bill Nye:</a:t>
            </a:r>
            <a:r>
              <a:rPr lang="en" sz="1500">
                <a:solidFill>
                  <a:schemeClr val="dk1"/>
                </a:solidFill>
                <a:highlight>
                  <a:srgbClr val="F1F3F4"/>
                </a:highlight>
                <a:latin typeface="Roboto"/>
                <a:ea typeface="Roboto"/>
                <a:cs typeface="Roboto"/>
                <a:sym typeface="Roboto"/>
              </a:rPr>
              <a:t> </a:t>
            </a:r>
            <a:r>
              <a:rPr lang="en" sz="1500">
                <a:solidFill>
                  <a:srgbClr val="FF0000"/>
                </a:solidFill>
                <a:highlight>
                  <a:srgbClr val="F1F3F4"/>
                </a:highlight>
                <a:latin typeface="Roboto"/>
                <a:ea typeface="Roboto"/>
                <a:cs typeface="Roboto"/>
                <a:sym typeface="Roboto"/>
              </a:rPr>
              <a:t>Atoms &amp; Molecules Video Worksheet (053)</a:t>
            </a:r>
            <a:r>
              <a:rPr lang="en" sz="1500">
                <a:solidFill>
                  <a:schemeClr val="dk1"/>
                </a:solidFill>
                <a:highlight>
                  <a:srgbClr val="F1F3F4"/>
                </a:highlight>
                <a:latin typeface="Roboto"/>
                <a:ea typeface="Roboto"/>
                <a:cs typeface="Roboto"/>
                <a:sym typeface="Roboto"/>
              </a:rPr>
              <a:t>.</a:t>
            </a:r>
            <a:endParaRPr sz="1500">
              <a:solidFill>
                <a:schemeClr val="dk2"/>
              </a:solidFill>
            </a:endParaRPr>
          </a:p>
        </p:txBody>
      </p:sp>
      <p:sp>
        <p:nvSpPr>
          <p:cNvPr id="1290" name="Google Shape;1290;p117"/>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291" name="Google Shape;1291;p117"/>
          <p:cNvSpPr txBox="1"/>
          <p:nvPr/>
        </p:nvSpPr>
        <p:spPr>
          <a:xfrm>
            <a:off x="7670325" y="2421950"/>
            <a:ext cx="1370100" cy="21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06-PS1-1. </a:t>
            </a:r>
            <a:r>
              <a:rPr lang="en" sz="1200">
                <a:solidFill>
                  <a:srgbClr val="FFFFFF"/>
                </a:solidFill>
                <a:latin typeface="Calibri"/>
                <a:ea typeface="Calibri"/>
                <a:cs typeface="Calibri"/>
                <a:sym typeface="Calibri"/>
              </a:rPr>
              <a:t>Structure and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Develop models to describe the atomic composition of simple molecules and extended structures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95" name="Shape 1295"/>
        <p:cNvGrpSpPr/>
        <p:nvPr/>
      </p:nvGrpSpPr>
      <p:grpSpPr>
        <a:xfrm>
          <a:off x="0" y="0"/>
          <a:ext cx="0" cy="0"/>
          <a:chOff x="0" y="0"/>
          <a:chExt cx="0" cy="0"/>
        </a:xfrm>
      </p:grpSpPr>
      <p:pic>
        <p:nvPicPr>
          <p:cNvPr id="1296" name="Google Shape;1296;p11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297" name="Google Shape;1297;p11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11-14-22</a:t>
            </a:r>
            <a:endParaRPr b="1" sz="1600"/>
          </a:p>
        </p:txBody>
      </p:sp>
      <p:sp>
        <p:nvSpPr>
          <p:cNvPr id="1298" name="Google Shape;1298;p118"/>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299" name="Google Shape;1299;p118"/>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1300" name="Google Shape;1300;p118"/>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301" name="Google Shape;1301;p118"/>
          <p:cNvSpPr txBox="1"/>
          <p:nvPr/>
        </p:nvSpPr>
        <p:spPr>
          <a:xfrm>
            <a:off x="2266200" y="2210850"/>
            <a:ext cx="4774800" cy="11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chemeClr val="dk2"/>
                </a:solidFill>
              </a:rPr>
              <a:t>1. Do Bell Ringer #19.</a:t>
            </a:r>
            <a:endParaRPr sz="1700">
              <a:solidFill>
                <a:schemeClr val="dk2"/>
              </a:solidFill>
            </a:endParaRPr>
          </a:p>
          <a:p>
            <a:pPr indent="0" lvl="0" marL="0" rtl="0" algn="l">
              <a:lnSpc>
                <a:spcPct val="115000"/>
              </a:lnSpc>
              <a:spcBef>
                <a:spcPts val="0"/>
              </a:spcBef>
              <a:spcAft>
                <a:spcPts val="0"/>
              </a:spcAft>
              <a:buNone/>
            </a:pPr>
            <a:r>
              <a:rPr lang="en" sz="1700">
                <a:solidFill>
                  <a:schemeClr val="dk2"/>
                </a:solidFill>
              </a:rPr>
              <a:t>2. Go to: </a:t>
            </a:r>
            <a:r>
              <a:rPr lang="en" sz="1000">
                <a:solidFill>
                  <a:schemeClr val="dk2"/>
                </a:solidFill>
              </a:rPr>
              <a:t>https://phet.colorado.edu/en/simulation/states-of-matter-basics</a:t>
            </a:r>
            <a:endParaRPr sz="1000">
              <a:solidFill>
                <a:schemeClr val="dk2"/>
              </a:solidFill>
            </a:endParaRPr>
          </a:p>
          <a:p>
            <a:pPr indent="0" lvl="0" marL="0" rtl="0" algn="l">
              <a:lnSpc>
                <a:spcPct val="115000"/>
              </a:lnSpc>
              <a:spcBef>
                <a:spcPts val="0"/>
              </a:spcBef>
              <a:spcAft>
                <a:spcPts val="0"/>
              </a:spcAft>
              <a:buNone/>
            </a:pPr>
            <a:r>
              <a:rPr lang="en" sz="1700">
                <a:solidFill>
                  <a:schemeClr val="dk2"/>
                </a:solidFill>
              </a:rPr>
              <a:t>3. Use Kami to complete the </a:t>
            </a:r>
            <a:r>
              <a:rPr lang="en" sz="1700">
                <a:solidFill>
                  <a:srgbClr val="FF0000"/>
                </a:solidFill>
              </a:rPr>
              <a:t>pHet Matter Simulation Worksheet (057)</a:t>
            </a:r>
            <a:r>
              <a:rPr lang="en" sz="1700">
                <a:solidFill>
                  <a:schemeClr val="dk2"/>
                </a:solidFill>
              </a:rPr>
              <a:t> and attach in GC.</a:t>
            </a:r>
            <a:endParaRPr sz="1700">
              <a:solidFill>
                <a:schemeClr val="dk2"/>
              </a:solidFill>
            </a:endParaRPr>
          </a:p>
        </p:txBody>
      </p:sp>
      <p:sp>
        <p:nvSpPr>
          <p:cNvPr id="1302" name="Google Shape;1302;p118"/>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303" name="Google Shape;1303;p118"/>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07" name="Shape 1307"/>
        <p:cNvGrpSpPr/>
        <p:nvPr/>
      </p:nvGrpSpPr>
      <p:grpSpPr>
        <a:xfrm>
          <a:off x="0" y="0"/>
          <a:ext cx="0" cy="0"/>
          <a:chOff x="0" y="0"/>
          <a:chExt cx="0" cy="0"/>
        </a:xfrm>
      </p:grpSpPr>
      <p:pic>
        <p:nvPicPr>
          <p:cNvPr id="1308" name="Google Shape;1308;p11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309" name="Google Shape;1309;p11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11-15-22</a:t>
            </a:r>
            <a:endParaRPr b="1" sz="1600"/>
          </a:p>
        </p:txBody>
      </p:sp>
      <p:sp>
        <p:nvSpPr>
          <p:cNvPr id="1310" name="Google Shape;1310;p119"/>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construct models to show the structure of different simple molecules.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311" name="Google Shape;1311;p119"/>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1312" name="Google Shape;1312;p119"/>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313" name="Google Shape;1313;p119"/>
          <p:cNvSpPr txBox="1"/>
          <p:nvPr/>
        </p:nvSpPr>
        <p:spPr>
          <a:xfrm>
            <a:off x="2264850" y="2210850"/>
            <a:ext cx="4614300" cy="62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#16.</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Use Kami to complete the </a:t>
            </a:r>
            <a:r>
              <a:rPr lang="en" sz="1600">
                <a:solidFill>
                  <a:srgbClr val="FF0000"/>
                </a:solidFill>
              </a:rPr>
              <a:t>Atom Basics Worksheet (055) </a:t>
            </a:r>
            <a:r>
              <a:rPr lang="en" sz="1600">
                <a:solidFill>
                  <a:schemeClr val="dk1"/>
                </a:solidFill>
              </a:rPr>
              <a:t>t</a:t>
            </a:r>
            <a:r>
              <a:rPr lang="en" sz="1600">
                <a:solidFill>
                  <a:schemeClr val="dk2"/>
                </a:solidFill>
              </a:rPr>
              <a:t>hat is posted in GC.</a:t>
            </a:r>
            <a:endParaRPr sz="1300">
              <a:solidFill>
                <a:schemeClr val="dk2"/>
              </a:solidFill>
            </a:endParaRPr>
          </a:p>
        </p:txBody>
      </p:sp>
      <p:sp>
        <p:nvSpPr>
          <p:cNvPr id="1314" name="Google Shape;1314;p119"/>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315" name="Google Shape;1315;p119"/>
          <p:cNvSpPr txBox="1"/>
          <p:nvPr/>
        </p:nvSpPr>
        <p:spPr>
          <a:xfrm>
            <a:off x="7670325" y="2421950"/>
            <a:ext cx="1370100" cy="21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06-PS1-1. </a:t>
            </a:r>
            <a:r>
              <a:rPr lang="en" sz="1200">
                <a:solidFill>
                  <a:srgbClr val="FFFFFF"/>
                </a:solidFill>
                <a:latin typeface="Calibri"/>
                <a:ea typeface="Calibri"/>
                <a:cs typeface="Calibri"/>
                <a:sym typeface="Calibri"/>
              </a:rPr>
              <a:t>Structure and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Develop models to describe the atomic composition of simple molecules and extended structures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19" name="Shape 1319"/>
        <p:cNvGrpSpPr/>
        <p:nvPr/>
      </p:nvGrpSpPr>
      <p:grpSpPr>
        <a:xfrm>
          <a:off x="0" y="0"/>
          <a:ext cx="0" cy="0"/>
          <a:chOff x="0" y="0"/>
          <a:chExt cx="0" cy="0"/>
        </a:xfrm>
      </p:grpSpPr>
      <p:pic>
        <p:nvPicPr>
          <p:cNvPr id="1320" name="Google Shape;1320;p12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321" name="Google Shape;1321;p12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11-16-22</a:t>
            </a:r>
            <a:endParaRPr b="1" sz="1600"/>
          </a:p>
        </p:txBody>
      </p:sp>
      <p:sp>
        <p:nvSpPr>
          <p:cNvPr id="1322" name="Google Shape;1322;p120"/>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construct models to show the structure of different simple molecules.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323" name="Google Shape;1323;p120"/>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1324" name="Google Shape;1324;p120"/>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325" name="Google Shape;1325;p120"/>
          <p:cNvSpPr txBox="1"/>
          <p:nvPr/>
        </p:nvSpPr>
        <p:spPr>
          <a:xfrm>
            <a:off x="2264850" y="2210850"/>
            <a:ext cx="4614300" cy="62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#16.</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Use Kami to complete the </a:t>
            </a:r>
            <a:r>
              <a:rPr lang="en" sz="1600">
                <a:solidFill>
                  <a:srgbClr val="FF0000"/>
                </a:solidFill>
              </a:rPr>
              <a:t>Periodic Table Scavenger Hunt (055A)  </a:t>
            </a:r>
            <a:r>
              <a:rPr lang="en" sz="1600">
                <a:solidFill>
                  <a:schemeClr val="dk1"/>
                </a:solidFill>
              </a:rPr>
              <a:t>t</a:t>
            </a:r>
            <a:r>
              <a:rPr lang="en" sz="1600">
                <a:solidFill>
                  <a:schemeClr val="dk2"/>
                </a:solidFill>
              </a:rPr>
              <a:t>hat is posted in GC.</a:t>
            </a:r>
            <a:endParaRPr sz="1300">
              <a:solidFill>
                <a:schemeClr val="dk2"/>
              </a:solidFill>
            </a:endParaRPr>
          </a:p>
        </p:txBody>
      </p:sp>
      <p:sp>
        <p:nvSpPr>
          <p:cNvPr id="1326" name="Google Shape;1326;p120"/>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327" name="Google Shape;1327;p120"/>
          <p:cNvSpPr txBox="1"/>
          <p:nvPr/>
        </p:nvSpPr>
        <p:spPr>
          <a:xfrm>
            <a:off x="7670325" y="2421950"/>
            <a:ext cx="1370100" cy="21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06-PS1-1. </a:t>
            </a:r>
            <a:r>
              <a:rPr lang="en" sz="1200">
                <a:solidFill>
                  <a:srgbClr val="FFFFFF"/>
                </a:solidFill>
                <a:latin typeface="Calibri"/>
                <a:ea typeface="Calibri"/>
                <a:cs typeface="Calibri"/>
                <a:sym typeface="Calibri"/>
              </a:rPr>
              <a:t>Structure and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Develop models to describe the atomic composition of simple molecules and extended structures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31" name="Shape 1331"/>
        <p:cNvGrpSpPr/>
        <p:nvPr/>
      </p:nvGrpSpPr>
      <p:grpSpPr>
        <a:xfrm>
          <a:off x="0" y="0"/>
          <a:ext cx="0" cy="0"/>
          <a:chOff x="0" y="0"/>
          <a:chExt cx="0" cy="0"/>
        </a:xfrm>
      </p:grpSpPr>
      <p:pic>
        <p:nvPicPr>
          <p:cNvPr id="1332" name="Google Shape;1332;p12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333" name="Google Shape;1333;p12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11-17 &amp; 18-22</a:t>
            </a:r>
            <a:endParaRPr b="1" sz="1600"/>
          </a:p>
        </p:txBody>
      </p:sp>
      <p:sp>
        <p:nvSpPr>
          <p:cNvPr id="1334" name="Google Shape;1334;p121"/>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work collaboratively with a group to accomplish an assigned sSEM challenge</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335" name="Google Shape;1335;p121"/>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COUNTY STEM CHALLENGE</a:t>
            </a:r>
            <a:endParaRPr b="1" sz="1600"/>
          </a:p>
        </p:txBody>
      </p:sp>
      <p:sp>
        <p:nvSpPr>
          <p:cNvPr id="1336" name="Google Shape;1336;p121"/>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337" name="Google Shape;1337;p121"/>
          <p:cNvSpPr txBox="1"/>
          <p:nvPr/>
        </p:nvSpPr>
        <p:spPr>
          <a:xfrm>
            <a:off x="2266200" y="2210850"/>
            <a:ext cx="4534200" cy="11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#4.</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do the </a:t>
            </a:r>
            <a:r>
              <a:rPr lang="en" sz="1600">
                <a:solidFill>
                  <a:srgbClr val="FF0000"/>
                </a:solidFill>
              </a:rPr>
              <a:t>complete the pre-write for the County STEM Challenge that is on Monday.</a:t>
            </a:r>
            <a:endParaRPr sz="1600">
              <a:solidFill>
                <a:schemeClr val="dk2"/>
              </a:solidFill>
            </a:endParaRPr>
          </a:p>
          <a:p>
            <a:pPr indent="0" lvl="0" marL="0" rtl="0" algn="l">
              <a:lnSpc>
                <a:spcPct val="115000"/>
              </a:lnSpc>
              <a:spcBef>
                <a:spcPts val="0"/>
              </a:spcBef>
              <a:spcAft>
                <a:spcPts val="0"/>
              </a:spcAft>
              <a:buNone/>
            </a:pPr>
            <a:r>
              <a:t/>
            </a:r>
            <a:endParaRPr sz="1200">
              <a:solidFill>
                <a:schemeClr val="dk2"/>
              </a:solidFill>
            </a:endParaRPr>
          </a:p>
        </p:txBody>
      </p:sp>
      <p:sp>
        <p:nvSpPr>
          <p:cNvPr id="1338" name="Google Shape;1338;p121"/>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Conservation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Flammability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Luster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Phase change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Solubility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Reactivity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339" name="Google Shape;1339;p121"/>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59" name="Google Shape;159;p2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8-22-23</a:t>
            </a:r>
            <a:endParaRPr b="1" sz="1600"/>
          </a:p>
        </p:txBody>
      </p:sp>
      <p:sp>
        <p:nvSpPr>
          <p:cNvPr id="160" name="Google Shape;160;p23"/>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b="1" lang="en"/>
              <a:t> </a:t>
            </a:r>
            <a:r>
              <a:rPr i="1" lang="en" sz="1300">
                <a:solidFill>
                  <a:schemeClr val="dk1"/>
                </a:solidFill>
              </a:rPr>
              <a:t>I can explain why it is important to use a standard system of measurement.</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61" name="Google Shape;161;p23"/>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Intro to Science</a:t>
            </a:r>
            <a:endParaRPr b="1" sz="1600"/>
          </a:p>
        </p:txBody>
      </p:sp>
      <p:sp>
        <p:nvSpPr>
          <p:cNvPr id="162" name="Google Shape;162;p23"/>
          <p:cNvSpPr txBox="1"/>
          <p:nvPr>
            <p:ph idx="1" type="body"/>
          </p:nvPr>
        </p:nvSpPr>
        <p:spPr>
          <a:xfrm>
            <a:off x="22911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63" name="Google Shape;163;p23"/>
          <p:cNvSpPr txBox="1"/>
          <p:nvPr/>
        </p:nvSpPr>
        <p:spPr>
          <a:xfrm>
            <a:off x="2311200" y="2099925"/>
            <a:ext cx="4671000" cy="10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t>1. Do BellRinger 12.</a:t>
            </a:r>
            <a:endParaRPr sz="1300"/>
          </a:p>
          <a:p>
            <a:pPr indent="0" lvl="0" marL="0" rtl="0" algn="l">
              <a:spcBef>
                <a:spcPts val="0"/>
              </a:spcBef>
              <a:spcAft>
                <a:spcPts val="0"/>
              </a:spcAft>
              <a:buClr>
                <a:schemeClr val="dk1"/>
              </a:buClr>
              <a:buSzPts val="1100"/>
              <a:buFont typeface="Arial"/>
              <a:buNone/>
            </a:pPr>
            <a:r>
              <a:rPr lang="en" sz="1300"/>
              <a:t>2. Students will watch the measurement video clips attached in GC.</a:t>
            </a:r>
            <a:endParaRPr sz="1300"/>
          </a:p>
          <a:p>
            <a:pPr indent="0" lvl="0" marL="0" rtl="0" algn="l">
              <a:spcBef>
                <a:spcPts val="0"/>
              </a:spcBef>
              <a:spcAft>
                <a:spcPts val="0"/>
              </a:spcAft>
              <a:buClr>
                <a:schemeClr val="dk1"/>
              </a:buClr>
              <a:buSzPts val="1100"/>
              <a:buFont typeface="Arial"/>
              <a:buNone/>
            </a:pPr>
            <a:r>
              <a:rPr lang="en" sz="1300"/>
              <a:t>3. Students will complete Hands-On Measuring Lab (009).</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4. </a:t>
            </a:r>
            <a:r>
              <a:rPr lang="en" sz="1300">
                <a:solidFill>
                  <a:srgbClr val="FF0000"/>
                </a:solidFill>
              </a:rPr>
              <a:t>Measurement QUIZ (010)</a:t>
            </a:r>
            <a:r>
              <a:rPr lang="en" sz="1300">
                <a:solidFill>
                  <a:schemeClr val="dk1"/>
                </a:solidFill>
              </a:rPr>
              <a:t> TOMORROW.</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5. DO REFLECTION.</a:t>
            </a:r>
            <a:endParaRPr sz="1300">
              <a:solidFill>
                <a:schemeClr val="dk1"/>
              </a:solidFill>
            </a:endParaRPr>
          </a:p>
          <a:p>
            <a:pPr indent="0" lvl="0" marL="457200" rtl="0" algn="l">
              <a:spcBef>
                <a:spcPts val="0"/>
              </a:spcBef>
              <a:spcAft>
                <a:spcPts val="0"/>
              </a:spcAft>
              <a:buNone/>
            </a:pPr>
            <a:r>
              <a:t/>
            </a:r>
            <a:endParaRPr sz="1300">
              <a:solidFill>
                <a:schemeClr val="dk1"/>
              </a:solidFill>
            </a:endParaRPr>
          </a:p>
          <a:p>
            <a:pPr indent="0" lvl="0" marL="0" rtl="0" algn="l">
              <a:lnSpc>
                <a:spcPct val="115000"/>
              </a:lnSpc>
              <a:spcBef>
                <a:spcPts val="0"/>
              </a:spcBef>
              <a:spcAft>
                <a:spcPts val="1600"/>
              </a:spcAft>
              <a:buNone/>
            </a:pPr>
            <a:r>
              <a:t/>
            </a:r>
            <a:endParaRPr sz="1300">
              <a:solidFill>
                <a:schemeClr val="dk2"/>
              </a:solidFill>
            </a:endParaRPr>
          </a:p>
        </p:txBody>
      </p:sp>
      <p:sp>
        <p:nvSpPr>
          <p:cNvPr id="164" name="Google Shape;164;p23"/>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a:solidFill>
                  <a:srgbClr val="FFFFFF"/>
                </a:solidFill>
                <a:latin typeface="Calibri"/>
                <a:ea typeface="Calibri"/>
                <a:cs typeface="Calibri"/>
                <a:sym typeface="Calibri"/>
              </a:rPr>
              <a:t>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independent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control setup</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constant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standard unit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metric system</a:t>
            </a:r>
            <a:endParaRPr>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43" name="Shape 1343"/>
        <p:cNvGrpSpPr/>
        <p:nvPr/>
      </p:nvGrpSpPr>
      <p:grpSpPr>
        <a:xfrm>
          <a:off x="0" y="0"/>
          <a:ext cx="0" cy="0"/>
          <a:chOff x="0" y="0"/>
          <a:chExt cx="0" cy="0"/>
        </a:xfrm>
      </p:grpSpPr>
      <p:pic>
        <p:nvPicPr>
          <p:cNvPr id="1344" name="Google Shape;1344;p12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345" name="Google Shape;1345;p12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11-21-22</a:t>
            </a:r>
            <a:endParaRPr b="1" sz="1600"/>
          </a:p>
        </p:txBody>
      </p:sp>
      <p:sp>
        <p:nvSpPr>
          <p:cNvPr id="1346" name="Google Shape;1346;p122"/>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work collaboratively with a group to accomplish an assigned STEM challenge.</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347" name="Google Shape;1347;p122"/>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COUNTY STEM CHALLENGE</a:t>
            </a:r>
            <a:endParaRPr b="1" sz="1600"/>
          </a:p>
        </p:txBody>
      </p:sp>
      <p:sp>
        <p:nvSpPr>
          <p:cNvPr id="1348" name="Google Shape;1348;p122"/>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349" name="Google Shape;1349;p122"/>
          <p:cNvSpPr txBox="1"/>
          <p:nvPr/>
        </p:nvSpPr>
        <p:spPr>
          <a:xfrm>
            <a:off x="2266200" y="2210850"/>
            <a:ext cx="4548000" cy="11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Students will complete </a:t>
            </a:r>
            <a:r>
              <a:rPr lang="en" sz="1500">
                <a:solidFill>
                  <a:srgbClr val="FF0000"/>
                </a:solidFill>
              </a:rPr>
              <a:t>a Language Arts reading/movie activity in the AM.</a:t>
            </a:r>
            <a:endParaRPr sz="1500">
              <a:solidFill>
                <a:srgbClr val="FF0000"/>
              </a:solidFill>
            </a:endParaRPr>
          </a:p>
          <a:p>
            <a:pPr indent="0" lvl="0" marL="0" rtl="0" algn="l">
              <a:lnSpc>
                <a:spcPct val="115000"/>
              </a:lnSpc>
              <a:spcBef>
                <a:spcPts val="0"/>
              </a:spcBef>
              <a:spcAft>
                <a:spcPts val="0"/>
              </a:spcAft>
              <a:buNone/>
            </a:pPr>
            <a:r>
              <a:rPr lang="en" sz="1500">
                <a:solidFill>
                  <a:schemeClr val="dk1"/>
                </a:solidFill>
              </a:rPr>
              <a:t>2. Students will complete the </a:t>
            </a:r>
            <a:r>
              <a:rPr lang="en" sz="1500">
                <a:solidFill>
                  <a:srgbClr val="FF0000"/>
                </a:solidFill>
              </a:rPr>
              <a:t>County STEM challenge </a:t>
            </a:r>
            <a:r>
              <a:rPr lang="en" sz="1500">
                <a:solidFill>
                  <a:schemeClr val="dk1"/>
                </a:solidFill>
              </a:rPr>
              <a:t>in a group-PM.</a:t>
            </a:r>
            <a:endParaRPr sz="1500">
              <a:solidFill>
                <a:schemeClr val="dk1"/>
              </a:solidFill>
            </a:endParaRPr>
          </a:p>
          <a:p>
            <a:pPr indent="0" lvl="0" marL="0" rtl="0" algn="l">
              <a:lnSpc>
                <a:spcPct val="115000"/>
              </a:lnSpc>
              <a:spcBef>
                <a:spcPts val="0"/>
              </a:spcBef>
              <a:spcAft>
                <a:spcPts val="0"/>
              </a:spcAft>
              <a:buNone/>
            </a:pPr>
            <a:r>
              <a:t/>
            </a:r>
            <a:endParaRPr sz="1500">
              <a:solidFill>
                <a:schemeClr val="dk2"/>
              </a:solidFill>
            </a:endParaRPr>
          </a:p>
        </p:txBody>
      </p:sp>
      <p:sp>
        <p:nvSpPr>
          <p:cNvPr id="1350" name="Google Shape;1350;p122"/>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Conservation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Flammability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Luster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Phase change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Solubility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Reactivity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351" name="Google Shape;1351;p122"/>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55" name="Shape 1355"/>
        <p:cNvGrpSpPr/>
        <p:nvPr/>
      </p:nvGrpSpPr>
      <p:grpSpPr>
        <a:xfrm>
          <a:off x="0" y="0"/>
          <a:ext cx="0" cy="0"/>
          <a:chOff x="0" y="0"/>
          <a:chExt cx="0" cy="0"/>
        </a:xfrm>
      </p:grpSpPr>
      <p:pic>
        <p:nvPicPr>
          <p:cNvPr id="1356" name="Google Shape;1356;p12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357" name="Google Shape;1357;p12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11-22-22</a:t>
            </a:r>
            <a:endParaRPr b="1" sz="1600"/>
          </a:p>
        </p:txBody>
      </p:sp>
      <p:sp>
        <p:nvSpPr>
          <p:cNvPr id="1358" name="Google Shape;1358;p123"/>
          <p:cNvSpPr txBox="1"/>
          <p:nvPr>
            <p:ph idx="1" type="body"/>
          </p:nvPr>
        </p:nvSpPr>
        <p:spPr>
          <a:xfrm>
            <a:off x="2223900" y="1168500"/>
            <a:ext cx="5015100" cy="6018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 </a:t>
            </a:r>
            <a:r>
              <a:rPr b="1" i="1" lang="en" sz="1300"/>
              <a:t>I will explain what I am grateful for.</a:t>
            </a:r>
            <a:endParaRPr i="1" sz="11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359" name="Google Shape;1359;p123"/>
          <p:cNvSpPr txBox="1"/>
          <p:nvPr>
            <p:ph idx="1" type="body"/>
          </p:nvPr>
        </p:nvSpPr>
        <p:spPr>
          <a:xfrm>
            <a:off x="2315700" y="758850"/>
            <a:ext cx="48315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CAREER DAY/THANKFUL ACTIVITY</a:t>
            </a:r>
            <a:endParaRPr b="1" sz="1600"/>
          </a:p>
        </p:txBody>
      </p:sp>
      <p:sp>
        <p:nvSpPr>
          <p:cNvPr id="1360" name="Google Shape;1360;p123"/>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361" name="Google Shape;1361;p123"/>
          <p:cNvSpPr txBox="1"/>
          <p:nvPr/>
        </p:nvSpPr>
        <p:spPr>
          <a:xfrm>
            <a:off x="2266200" y="2210850"/>
            <a:ext cx="4972800" cy="67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Students will attend </a:t>
            </a:r>
            <a:r>
              <a:rPr lang="en" sz="1500">
                <a:solidFill>
                  <a:srgbClr val="FF0000"/>
                </a:solidFill>
              </a:rPr>
              <a:t>EMS Career Day in the AM.</a:t>
            </a:r>
            <a:endParaRPr sz="1500">
              <a:solidFill>
                <a:srgbClr val="FF0000"/>
              </a:solidFill>
            </a:endParaRPr>
          </a:p>
          <a:p>
            <a:pPr indent="0" lvl="0" marL="0" rtl="0" algn="l">
              <a:lnSpc>
                <a:spcPct val="115000"/>
              </a:lnSpc>
              <a:spcBef>
                <a:spcPts val="0"/>
              </a:spcBef>
              <a:spcAft>
                <a:spcPts val="0"/>
              </a:spcAft>
              <a:buNone/>
            </a:pPr>
            <a:r>
              <a:rPr lang="en" sz="1500">
                <a:solidFill>
                  <a:schemeClr val="dk2"/>
                </a:solidFill>
              </a:rPr>
              <a:t>2. Students will work on </a:t>
            </a:r>
            <a:r>
              <a:rPr lang="en" sz="1500">
                <a:solidFill>
                  <a:srgbClr val="FF0000"/>
                </a:solidFill>
              </a:rPr>
              <a:t>“Thankful Activities” in the-PM.</a:t>
            </a:r>
            <a:endParaRPr sz="1500">
              <a:solidFill>
                <a:srgbClr val="FF0000"/>
              </a:solidFill>
            </a:endParaRPr>
          </a:p>
          <a:p>
            <a:pPr indent="0" lvl="0" marL="0" rtl="0" algn="l">
              <a:lnSpc>
                <a:spcPct val="115000"/>
              </a:lnSpc>
              <a:spcBef>
                <a:spcPts val="0"/>
              </a:spcBef>
              <a:spcAft>
                <a:spcPts val="0"/>
              </a:spcAft>
              <a:buNone/>
            </a:pPr>
            <a:r>
              <a:t/>
            </a:r>
            <a:endParaRPr sz="1500">
              <a:solidFill>
                <a:schemeClr val="dk2"/>
              </a:solidFill>
            </a:endParaRPr>
          </a:p>
        </p:txBody>
      </p:sp>
      <p:sp>
        <p:nvSpPr>
          <p:cNvPr id="1362" name="Google Shape;1362;p123"/>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Conservation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Flammability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Luster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Phase change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Solubility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Reactivity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363" name="Google Shape;1363;p123"/>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67" name="Shape 1367"/>
        <p:cNvGrpSpPr/>
        <p:nvPr/>
      </p:nvGrpSpPr>
      <p:grpSpPr>
        <a:xfrm>
          <a:off x="0" y="0"/>
          <a:ext cx="0" cy="0"/>
          <a:chOff x="0" y="0"/>
          <a:chExt cx="0" cy="0"/>
        </a:xfrm>
      </p:grpSpPr>
      <p:pic>
        <p:nvPicPr>
          <p:cNvPr id="1368" name="Google Shape;1368;p12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369" name="Google Shape;1369;p12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11-28-22</a:t>
            </a:r>
            <a:endParaRPr b="1" sz="1600"/>
          </a:p>
        </p:txBody>
      </p:sp>
      <p:sp>
        <p:nvSpPr>
          <p:cNvPr id="1370" name="Google Shape;1370;p124"/>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371" name="Google Shape;1371;p124"/>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1372" name="Google Shape;1372;p124"/>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373" name="Google Shape;1373;p124"/>
          <p:cNvSpPr txBox="1"/>
          <p:nvPr/>
        </p:nvSpPr>
        <p:spPr>
          <a:xfrm>
            <a:off x="2344950" y="2210850"/>
            <a:ext cx="4616100" cy="11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#9.</a:t>
            </a:r>
            <a:endParaRPr sz="1500">
              <a:solidFill>
                <a:schemeClr val="dk2"/>
              </a:solidFill>
            </a:endParaRPr>
          </a:p>
          <a:p>
            <a:pPr indent="0" lvl="0" marL="0" rtl="0" algn="l">
              <a:lnSpc>
                <a:spcPct val="115000"/>
              </a:lnSpc>
              <a:spcBef>
                <a:spcPts val="0"/>
              </a:spcBef>
              <a:spcAft>
                <a:spcPts val="0"/>
              </a:spcAft>
              <a:buNone/>
            </a:pPr>
            <a:r>
              <a:rPr lang="en" sz="1500">
                <a:solidFill>
                  <a:schemeClr val="dk2"/>
                </a:solidFill>
              </a:rPr>
              <a:t>2. Students will use Kami to complete the </a:t>
            </a:r>
            <a:r>
              <a:rPr lang="en" sz="1500">
                <a:solidFill>
                  <a:srgbClr val="FF0000"/>
                </a:solidFill>
              </a:rPr>
              <a:t>Generation Genius: Changes in Matter video and worksheet (061).</a:t>
            </a:r>
            <a:endParaRPr sz="1500">
              <a:solidFill>
                <a:srgbClr val="FF0000"/>
              </a:solidFill>
            </a:endParaRPr>
          </a:p>
          <a:p>
            <a:pPr indent="0" lvl="0" marL="0" rtl="0" algn="l">
              <a:lnSpc>
                <a:spcPct val="115000"/>
              </a:lnSpc>
              <a:spcBef>
                <a:spcPts val="0"/>
              </a:spcBef>
              <a:spcAft>
                <a:spcPts val="0"/>
              </a:spcAft>
              <a:buNone/>
            </a:pPr>
            <a:r>
              <a:t/>
            </a:r>
            <a:endParaRPr sz="1500">
              <a:solidFill>
                <a:schemeClr val="dk2"/>
              </a:solidFill>
            </a:endParaRPr>
          </a:p>
        </p:txBody>
      </p:sp>
      <p:sp>
        <p:nvSpPr>
          <p:cNvPr id="1374" name="Google Shape;1374;p124"/>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375" name="Google Shape;1375;p124"/>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79" name="Shape 1379"/>
        <p:cNvGrpSpPr/>
        <p:nvPr/>
      </p:nvGrpSpPr>
      <p:grpSpPr>
        <a:xfrm>
          <a:off x="0" y="0"/>
          <a:ext cx="0" cy="0"/>
          <a:chOff x="0" y="0"/>
          <a:chExt cx="0" cy="0"/>
        </a:xfrm>
      </p:grpSpPr>
      <p:pic>
        <p:nvPicPr>
          <p:cNvPr id="1380" name="Google Shape;1380;p12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381" name="Google Shape;1381;p12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11-29-22</a:t>
            </a:r>
            <a:endParaRPr b="1" sz="1600"/>
          </a:p>
        </p:txBody>
      </p:sp>
      <p:sp>
        <p:nvSpPr>
          <p:cNvPr id="1382" name="Google Shape;1382;p125"/>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383" name="Google Shape;1383;p125"/>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1384" name="Google Shape;1384;p125"/>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385" name="Google Shape;1385;p125"/>
          <p:cNvSpPr txBox="1"/>
          <p:nvPr/>
        </p:nvSpPr>
        <p:spPr>
          <a:xfrm>
            <a:off x="2262150" y="2210850"/>
            <a:ext cx="4680900" cy="11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#7.</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Chemical vs. Physical Properties in Matter worksheet #1 (058)</a:t>
            </a:r>
            <a:r>
              <a:rPr lang="en" sz="1600">
                <a:solidFill>
                  <a:schemeClr val="dk2"/>
                </a:solidFill>
              </a:rPr>
              <a:t>, while going over the PPT in  class.</a:t>
            </a:r>
            <a:endParaRPr sz="1600">
              <a:solidFill>
                <a:schemeClr val="dk2"/>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2"/>
              </a:solidFill>
            </a:endParaRPr>
          </a:p>
        </p:txBody>
      </p:sp>
      <p:sp>
        <p:nvSpPr>
          <p:cNvPr id="1386" name="Google Shape;1386;p125"/>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Conservation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Flammability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Luster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Phase change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Solubility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Reactivity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387" name="Google Shape;1387;p125"/>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91" name="Shape 1391"/>
        <p:cNvGrpSpPr/>
        <p:nvPr/>
      </p:nvGrpSpPr>
      <p:grpSpPr>
        <a:xfrm>
          <a:off x="0" y="0"/>
          <a:ext cx="0" cy="0"/>
          <a:chOff x="0" y="0"/>
          <a:chExt cx="0" cy="0"/>
        </a:xfrm>
      </p:grpSpPr>
      <p:pic>
        <p:nvPicPr>
          <p:cNvPr id="1392" name="Google Shape;1392;p12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393" name="Google Shape;1393;p12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11-30-22</a:t>
            </a:r>
            <a:endParaRPr b="1" sz="1600"/>
          </a:p>
        </p:txBody>
      </p:sp>
      <p:sp>
        <p:nvSpPr>
          <p:cNvPr id="1394" name="Google Shape;1394;p126"/>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construct models to show the structure of different simple molecules.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395" name="Google Shape;1395;p126"/>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1396" name="Google Shape;1396;p126"/>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397" name="Google Shape;1397;p126"/>
          <p:cNvSpPr txBox="1"/>
          <p:nvPr/>
        </p:nvSpPr>
        <p:spPr>
          <a:xfrm>
            <a:off x="2264850" y="2210850"/>
            <a:ext cx="4614300" cy="170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#11.</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Elements, Compounds, &amp; Mixtures worksheet (062).</a:t>
            </a:r>
            <a:endParaRPr sz="1600">
              <a:solidFill>
                <a:srgbClr val="FF0000"/>
              </a:solidFill>
            </a:endParaRPr>
          </a:p>
          <a:p>
            <a:pPr indent="0" lvl="0" marL="0" rtl="0" algn="l">
              <a:lnSpc>
                <a:spcPct val="115000"/>
              </a:lnSpc>
              <a:spcBef>
                <a:spcPts val="0"/>
              </a:spcBef>
              <a:spcAft>
                <a:spcPts val="0"/>
              </a:spcAft>
              <a:buNone/>
            </a:pPr>
            <a:r>
              <a:rPr lang="en" sz="1600">
                <a:solidFill>
                  <a:schemeClr val="dk2"/>
                </a:solidFill>
              </a:rPr>
              <a:t>3. Use Kami to complete the </a:t>
            </a:r>
            <a:r>
              <a:rPr lang="en" sz="1600">
                <a:solidFill>
                  <a:srgbClr val="FF0000"/>
                </a:solidFill>
              </a:rPr>
              <a:t>Properties of Matter Riddle Activity (054) t</a:t>
            </a:r>
            <a:r>
              <a:rPr lang="en" sz="1600">
                <a:solidFill>
                  <a:schemeClr val="dk2"/>
                </a:solidFill>
              </a:rPr>
              <a:t>hat is posted in GC</a:t>
            </a:r>
            <a:endParaRPr sz="1600">
              <a:solidFill>
                <a:schemeClr val="dk2"/>
              </a:solidFill>
            </a:endParaRPr>
          </a:p>
          <a:p>
            <a:pPr indent="0" lvl="0" marL="0" rtl="0" algn="l">
              <a:lnSpc>
                <a:spcPct val="115000"/>
              </a:lnSpc>
              <a:spcBef>
                <a:spcPts val="0"/>
              </a:spcBef>
              <a:spcAft>
                <a:spcPts val="0"/>
              </a:spcAft>
              <a:buClr>
                <a:schemeClr val="dk1"/>
              </a:buClr>
              <a:buSzPts val="1100"/>
              <a:buFont typeface="Arial"/>
              <a:buNone/>
            </a:pPr>
            <a:r>
              <a:t/>
            </a:r>
            <a:endParaRPr sz="1600">
              <a:solidFill>
                <a:srgbClr val="FF0000"/>
              </a:solidFill>
            </a:endParaRPr>
          </a:p>
          <a:p>
            <a:pPr indent="0" lvl="0" marL="0" rtl="0" algn="l">
              <a:lnSpc>
                <a:spcPct val="115000"/>
              </a:lnSpc>
              <a:spcBef>
                <a:spcPts val="0"/>
              </a:spcBef>
              <a:spcAft>
                <a:spcPts val="0"/>
              </a:spcAft>
              <a:buNone/>
            </a:pPr>
            <a:r>
              <a:t/>
            </a:r>
            <a:endParaRPr sz="1600">
              <a:solidFill>
                <a:schemeClr val="dk2"/>
              </a:solidFill>
            </a:endParaRPr>
          </a:p>
        </p:txBody>
      </p:sp>
      <p:sp>
        <p:nvSpPr>
          <p:cNvPr id="1398" name="Google Shape;1398;p126"/>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399" name="Google Shape;1399;p126"/>
          <p:cNvSpPr txBox="1"/>
          <p:nvPr/>
        </p:nvSpPr>
        <p:spPr>
          <a:xfrm>
            <a:off x="7670325" y="2421950"/>
            <a:ext cx="1370100" cy="21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06-PS1-1. </a:t>
            </a:r>
            <a:r>
              <a:rPr lang="en" sz="1200">
                <a:solidFill>
                  <a:srgbClr val="FFFFFF"/>
                </a:solidFill>
                <a:latin typeface="Calibri"/>
                <a:ea typeface="Calibri"/>
                <a:cs typeface="Calibri"/>
                <a:sym typeface="Calibri"/>
              </a:rPr>
              <a:t>Structure and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Develop models to describe the atomic composition of simple molecules and extended structures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03" name="Shape 1403"/>
        <p:cNvGrpSpPr/>
        <p:nvPr/>
      </p:nvGrpSpPr>
      <p:grpSpPr>
        <a:xfrm>
          <a:off x="0" y="0"/>
          <a:ext cx="0" cy="0"/>
          <a:chOff x="0" y="0"/>
          <a:chExt cx="0" cy="0"/>
        </a:xfrm>
      </p:grpSpPr>
      <p:pic>
        <p:nvPicPr>
          <p:cNvPr id="1404" name="Google Shape;1404;p12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405" name="Google Shape;1405;p12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12-1 &amp; 12-2</a:t>
            </a:r>
            <a:endParaRPr b="1" sz="1600"/>
          </a:p>
        </p:txBody>
      </p:sp>
      <p:sp>
        <p:nvSpPr>
          <p:cNvPr id="1406" name="Google Shape;1406;p127"/>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407" name="Google Shape;1407;p127"/>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Physical vs. Chemical Properties</a:t>
            </a:r>
            <a:endParaRPr b="1" sz="1600"/>
          </a:p>
        </p:txBody>
      </p:sp>
      <p:sp>
        <p:nvSpPr>
          <p:cNvPr id="1408" name="Google Shape;1408;p127"/>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409" name="Google Shape;1409;p127"/>
          <p:cNvSpPr txBox="1"/>
          <p:nvPr/>
        </p:nvSpPr>
        <p:spPr>
          <a:xfrm>
            <a:off x="2263950" y="2103425"/>
            <a:ext cx="4616100" cy="128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#6.</a:t>
            </a:r>
            <a:endParaRPr sz="1500">
              <a:solidFill>
                <a:schemeClr val="dk2"/>
              </a:solidFill>
            </a:endParaRPr>
          </a:p>
          <a:p>
            <a:pPr indent="0" lvl="0" marL="0" rtl="0" algn="l">
              <a:lnSpc>
                <a:spcPct val="115000"/>
              </a:lnSpc>
              <a:spcBef>
                <a:spcPts val="0"/>
              </a:spcBef>
              <a:spcAft>
                <a:spcPts val="0"/>
              </a:spcAft>
              <a:buNone/>
            </a:pPr>
            <a:r>
              <a:rPr lang="en" sz="1500">
                <a:solidFill>
                  <a:schemeClr val="dk1"/>
                </a:solidFill>
              </a:rPr>
              <a:t>2. Students will “create” different compounds @</a:t>
            </a:r>
            <a:r>
              <a:rPr lang="en" sz="1500" u="sng">
                <a:solidFill>
                  <a:schemeClr val="dk1"/>
                </a:solidFill>
                <a:hlinkClick r:id="rId4">
                  <a:extLst>
                    <a:ext uri="{A12FA001-AC4F-418D-AE19-62706E023703}">
                      <ahyp:hlinkClr val="tx"/>
                    </a:ext>
                  </a:extLst>
                </a:hlinkClick>
              </a:rPr>
              <a:t>https://www.msichicago.org/play/goreact/</a:t>
            </a:r>
            <a:r>
              <a:rPr lang="en" sz="1500">
                <a:solidFill>
                  <a:schemeClr val="dk1"/>
                </a:solidFill>
              </a:rPr>
              <a:t> (060)</a:t>
            </a:r>
            <a:endParaRPr sz="1500">
              <a:solidFill>
                <a:schemeClr val="dk1"/>
              </a:solidFill>
            </a:endParaRPr>
          </a:p>
          <a:p>
            <a:pPr indent="0" lvl="0" marL="0" rtl="0" algn="l">
              <a:lnSpc>
                <a:spcPct val="115000"/>
              </a:lnSpc>
              <a:spcBef>
                <a:spcPts val="0"/>
              </a:spcBef>
              <a:spcAft>
                <a:spcPts val="0"/>
              </a:spcAft>
              <a:buNone/>
            </a:pPr>
            <a:r>
              <a:rPr lang="en" sz="1500">
                <a:solidFill>
                  <a:schemeClr val="dk2"/>
                </a:solidFill>
              </a:rPr>
              <a:t>and answer questions about the compounds that  on a Google Form in Google Classroom.</a:t>
            </a:r>
            <a:endParaRPr sz="1500">
              <a:solidFill>
                <a:schemeClr val="dk2"/>
              </a:solidFill>
            </a:endParaRPr>
          </a:p>
        </p:txBody>
      </p:sp>
      <p:sp>
        <p:nvSpPr>
          <p:cNvPr id="1410" name="Google Shape;1410;p127"/>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411" name="Google Shape;1411;p127"/>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15" name="Shape 1415"/>
        <p:cNvGrpSpPr/>
        <p:nvPr/>
      </p:nvGrpSpPr>
      <p:grpSpPr>
        <a:xfrm>
          <a:off x="0" y="0"/>
          <a:ext cx="0" cy="0"/>
          <a:chOff x="0" y="0"/>
          <a:chExt cx="0" cy="0"/>
        </a:xfrm>
      </p:grpSpPr>
      <p:pic>
        <p:nvPicPr>
          <p:cNvPr id="1416" name="Google Shape;1416;p12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417" name="Google Shape;1417;p12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12-5 &amp; 6</a:t>
            </a:r>
            <a:endParaRPr b="1" sz="1600"/>
          </a:p>
        </p:txBody>
      </p:sp>
      <p:sp>
        <p:nvSpPr>
          <p:cNvPr id="1418" name="Google Shape;1418;p128"/>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419" name="Google Shape;1419;p128"/>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Physical vs. Chemical Properties</a:t>
            </a:r>
            <a:endParaRPr b="1" sz="1600"/>
          </a:p>
        </p:txBody>
      </p:sp>
      <p:sp>
        <p:nvSpPr>
          <p:cNvPr id="1420" name="Google Shape;1420;p128"/>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421" name="Google Shape;1421;p128"/>
          <p:cNvSpPr txBox="1"/>
          <p:nvPr/>
        </p:nvSpPr>
        <p:spPr>
          <a:xfrm>
            <a:off x="2344950" y="2210850"/>
            <a:ext cx="4616100" cy="128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#8.</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start the “</a:t>
            </a:r>
            <a:r>
              <a:rPr lang="en" sz="1600">
                <a:solidFill>
                  <a:srgbClr val="FF0000"/>
                </a:solidFill>
              </a:rPr>
              <a:t>MIT: Creating Compounds with Legos” Activity (064) </a:t>
            </a:r>
            <a:r>
              <a:rPr lang="en" sz="1600">
                <a:solidFill>
                  <a:schemeClr val="dk2"/>
                </a:solidFill>
              </a:rPr>
              <a:t>that is posted in Google Classroom.</a:t>
            </a:r>
            <a:endParaRPr sz="1600">
              <a:solidFill>
                <a:schemeClr val="dk2"/>
              </a:solidFill>
            </a:endParaRPr>
          </a:p>
        </p:txBody>
      </p:sp>
      <p:sp>
        <p:nvSpPr>
          <p:cNvPr id="1422" name="Google Shape;1422;p128"/>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423" name="Google Shape;1423;p128"/>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27" name="Shape 1427"/>
        <p:cNvGrpSpPr/>
        <p:nvPr/>
      </p:nvGrpSpPr>
      <p:grpSpPr>
        <a:xfrm>
          <a:off x="0" y="0"/>
          <a:ext cx="0" cy="0"/>
          <a:chOff x="0" y="0"/>
          <a:chExt cx="0" cy="0"/>
        </a:xfrm>
      </p:grpSpPr>
      <p:pic>
        <p:nvPicPr>
          <p:cNvPr id="1428" name="Google Shape;1428;p12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429" name="Google Shape;1429;p12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12-7-22</a:t>
            </a:r>
            <a:endParaRPr b="1" sz="1600"/>
          </a:p>
        </p:txBody>
      </p:sp>
      <p:sp>
        <p:nvSpPr>
          <p:cNvPr id="1430" name="Google Shape;1430;p129"/>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431" name="Google Shape;1431;p129"/>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endParaRPr b="1" sz="1600"/>
          </a:p>
        </p:txBody>
      </p:sp>
      <p:sp>
        <p:nvSpPr>
          <p:cNvPr id="1432" name="Google Shape;1432;p129"/>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433" name="Google Shape;1433;p129"/>
          <p:cNvSpPr txBox="1"/>
          <p:nvPr/>
        </p:nvSpPr>
        <p:spPr>
          <a:xfrm>
            <a:off x="2344950" y="2210850"/>
            <a:ext cx="4616100" cy="71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900">
                <a:solidFill>
                  <a:srgbClr val="38761D"/>
                </a:solidFill>
              </a:rPr>
              <a:t>“Best Christmas Pageant Ever”</a:t>
            </a:r>
            <a:endParaRPr b="1" sz="1900">
              <a:solidFill>
                <a:srgbClr val="38761D"/>
              </a:solidFill>
            </a:endParaRPr>
          </a:p>
          <a:p>
            <a:pPr indent="0" lvl="0" marL="0" rtl="0" algn="ctr">
              <a:lnSpc>
                <a:spcPct val="115000"/>
              </a:lnSpc>
              <a:spcBef>
                <a:spcPts val="0"/>
              </a:spcBef>
              <a:spcAft>
                <a:spcPts val="0"/>
              </a:spcAft>
              <a:buNone/>
            </a:pPr>
            <a:r>
              <a:rPr b="1" lang="en" sz="1900">
                <a:solidFill>
                  <a:srgbClr val="38761D"/>
                </a:solidFill>
              </a:rPr>
              <a:t>PLAY FIELD TRIP ALL DAY</a:t>
            </a:r>
            <a:endParaRPr b="1" sz="1900">
              <a:solidFill>
                <a:srgbClr val="38761D"/>
              </a:solidFill>
            </a:endParaRPr>
          </a:p>
        </p:txBody>
      </p:sp>
      <p:sp>
        <p:nvSpPr>
          <p:cNvPr id="1434" name="Google Shape;1434;p129"/>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435" name="Google Shape;1435;p129"/>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39" name="Shape 1439"/>
        <p:cNvGrpSpPr/>
        <p:nvPr/>
      </p:nvGrpSpPr>
      <p:grpSpPr>
        <a:xfrm>
          <a:off x="0" y="0"/>
          <a:ext cx="0" cy="0"/>
          <a:chOff x="0" y="0"/>
          <a:chExt cx="0" cy="0"/>
        </a:xfrm>
      </p:grpSpPr>
      <p:pic>
        <p:nvPicPr>
          <p:cNvPr id="1440" name="Google Shape;1440;p13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441" name="Google Shape;1441;p13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12-13-22</a:t>
            </a:r>
            <a:endParaRPr b="1" sz="1600"/>
          </a:p>
        </p:txBody>
      </p:sp>
      <p:sp>
        <p:nvSpPr>
          <p:cNvPr id="1442" name="Google Shape;1442;p130"/>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443" name="Google Shape;1443;p130"/>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Physical vs. Chemical Properties</a:t>
            </a:r>
            <a:endParaRPr b="1" sz="1600"/>
          </a:p>
        </p:txBody>
      </p:sp>
      <p:sp>
        <p:nvSpPr>
          <p:cNvPr id="1444" name="Google Shape;1444;p130"/>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445" name="Google Shape;1445;p130"/>
          <p:cNvSpPr txBox="1"/>
          <p:nvPr/>
        </p:nvSpPr>
        <p:spPr>
          <a:xfrm>
            <a:off x="2344950" y="2210850"/>
            <a:ext cx="4616100" cy="9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#3.</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Butter Lab (065)</a:t>
            </a:r>
            <a:r>
              <a:rPr lang="en" sz="1600">
                <a:solidFill>
                  <a:schemeClr val="dk2"/>
                </a:solidFill>
              </a:rPr>
              <a:t> that is posted in Google Classroom.</a:t>
            </a:r>
            <a:endParaRPr sz="1600">
              <a:solidFill>
                <a:schemeClr val="dk2"/>
              </a:solidFill>
            </a:endParaRPr>
          </a:p>
        </p:txBody>
      </p:sp>
      <p:sp>
        <p:nvSpPr>
          <p:cNvPr id="1446" name="Google Shape;1446;p130"/>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447" name="Google Shape;1447;p130"/>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51" name="Shape 1451"/>
        <p:cNvGrpSpPr/>
        <p:nvPr/>
      </p:nvGrpSpPr>
      <p:grpSpPr>
        <a:xfrm>
          <a:off x="0" y="0"/>
          <a:ext cx="0" cy="0"/>
          <a:chOff x="0" y="0"/>
          <a:chExt cx="0" cy="0"/>
        </a:xfrm>
      </p:grpSpPr>
      <p:pic>
        <p:nvPicPr>
          <p:cNvPr id="1452" name="Google Shape;1452;p13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453" name="Google Shape;1453;p13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12-12-22</a:t>
            </a:r>
            <a:endParaRPr b="1" sz="1600"/>
          </a:p>
        </p:txBody>
      </p:sp>
      <p:sp>
        <p:nvSpPr>
          <p:cNvPr id="1454" name="Google Shape;1454;p131"/>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455" name="Google Shape;1455;p131"/>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1456" name="Google Shape;1456;p131"/>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457" name="Google Shape;1457;p131"/>
          <p:cNvSpPr txBox="1"/>
          <p:nvPr/>
        </p:nvSpPr>
        <p:spPr>
          <a:xfrm>
            <a:off x="2329800" y="2179950"/>
            <a:ext cx="4734000" cy="16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#5.</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take the </a:t>
            </a:r>
            <a:r>
              <a:rPr lang="en" sz="1600">
                <a:solidFill>
                  <a:srgbClr val="FF0000"/>
                </a:solidFill>
              </a:rPr>
              <a:t>Matter Quiz (066)</a:t>
            </a:r>
            <a:r>
              <a:rPr lang="en" sz="1600">
                <a:solidFill>
                  <a:schemeClr val="dk2"/>
                </a:solidFill>
              </a:rPr>
              <a:t> posted in Google Classroom.</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3. Students will complete the </a:t>
            </a:r>
            <a:r>
              <a:rPr lang="en" sz="1600">
                <a:solidFill>
                  <a:srgbClr val="FF0000"/>
                </a:solidFill>
              </a:rPr>
              <a:t>“Slime” Lab (064A).</a:t>
            </a:r>
            <a:endParaRPr sz="1600">
              <a:solidFill>
                <a:srgbClr val="FF0000"/>
              </a:solidFill>
            </a:endParaRPr>
          </a:p>
        </p:txBody>
      </p:sp>
      <p:sp>
        <p:nvSpPr>
          <p:cNvPr id="1458" name="Google Shape;1458;p131"/>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459" name="Google Shape;1459;p131"/>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70" name="Google Shape;170;p2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8-23-23</a:t>
            </a:r>
            <a:endParaRPr b="1" sz="1600"/>
          </a:p>
        </p:txBody>
      </p:sp>
      <p:sp>
        <p:nvSpPr>
          <p:cNvPr id="171" name="Google Shape;171;p24"/>
          <p:cNvSpPr txBox="1"/>
          <p:nvPr>
            <p:ph idx="1" type="body"/>
          </p:nvPr>
        </p:nvSpPr>
        <p:spPr>
          <a:xfrm>
            <a:off x="2262150" y="1129500"/>
            <a:ext cx="47691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why it is important to use a standard system of measurement.</a:t>
            </a:r>
            <a:endParaRPr i="1" sz="1300">
              <a:solidFill>
                <a:schemeClr val="dk1"/>
              </a:solidFill>
            </a:endParaRPr>
          </a:p>
          <a:p>
            <a:pPr indent="0" lvl="0" marL="0" rtl="0" algn="l">
              <a:spcBef>
                <a:spcPts val="1600"/>
              </a:spcBef>
              <a:spcAft>
                <a:spcPts val="0"/>
              </a:spcAft>
              <a:buNone/>
            </a:pPr>
            <a:r>
              <a:t/>
            </a:r>
            <a:endParaRPr sz="1000">
              <a:solidFill>
                <a:schemeClr val="dk1"/>
              </a:solidFill>
              <a:latin typeface="Calibri"/>
              <a:ea typeface="Calibri"/>
              <a:cs typeface="Calibri"/>
              <a:sym typeface="Calibri"/>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72" name="Google Shape;172;p24"/>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Intro to Science</a:t>
            </a:r>
            <a:endParaRPr b="1" sz="1600"/>
          </a:p>
        </p:txBody>
      </p:sp>
      <p:sp>
        <p:nvSpPr>
          <p:cNvPr id="173" name="Google Shape;173;p24"/>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74" name="Google Shape;174;p24"/>
          <p:cNvSpPr txBox="1"/>
          <p:nvPr/>
        </p:nvSpPr>
        <p:spPr>
          <a:xfrm>
            <a:off x="2360250" y="2179950"/>
            <a:ext cx="4484400" cy="166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t>1. </a:t>
            </a:r>
            <a:r>
              <a:rPr lang="en" sz="1300">
                <a:solidFill>
                  <a:schemeClr val="dk1"/>
                </a:solidFill>
              </a:rPr>
              <a:t>Do BellRinger #11.</a:t>
            </a:r>
            <a:endParaRPr sz="1300">
              <a:solidFill>
                <a:schemeClr val="dk1"/>
              </a:solidFill>
            </a:endParaRPr>
          </a:p>
          <a:p>
            <a:pPr indent="0" lvl="0" marL="0" rtl="0" algn="l">
              <a:spcBef>
                <a:spcPts val="0"/>
              </a:spcBef>
              <a:spcAft>
                <a:spcPts val="0"/>
              </a:spcAft>
              <a:buNone/>
            </a:pPr>
            <a:r>
              <a:rPr lang="en" sz="1300"/>
              <a:t>2. </a:t>
            </a:r>
            <a:r>
              <a:rPr lang="en" sz="1300"/>
              <a:t>Students will take the </a:t>
            </a:r>
            <a:r>
              <a:rPr lang="en" sz="1300">
                <a:solidFill>
                  <a:srgbClr val="FF0000"/>
                </a:solidFill>
              </a:rPr>
              <a:t>Measurement</a:t>
            </a:r>
            <a:r>
              <a:rPr lang="en" sz="1300">
                <a:solidFill>
                  <a:srgbClr val="FF0000"/>
                </a:solidFill>
              </a:rPr>
              <a:t> lab QUIZ (010)</a:t>
            </a:r>
            <a:r>
              <a:rPr lang="en" sz="1300"/>
              <a:t> posted in Google Classroom.</a:t>
            </a:r>
            <a:endParaRPr sz="1300"/>
          </a:p>
          <a:p>
            <a:pPr indent="0" lvl="0" marL="0" rtl="0" algn="l">
              <a:spcBef>
                <a:spcPts val="0"/>
              </a:spcBef>
              <a:spcAft>
                <a:spcPts val="0"/>
              </a:spcAft>
              <a:buClr>
                <a:schemeClr val="dk1"/>
              </a:buClr>
              <a:buSzPts val="1100"/>
              <a:buFont typeface="Arial"/>
              <a:buNone/>
            </a:pPr>
            <a:r>
              <a:rPr lang="en" sz="1300">
                <a:solidFill>
                  <a:schemeClr val="dk1"/>
                </a:solidFill>
              </a:rPr>
              <a:t>3. Students will watch several tutorial videos about the Scientific Method &amp; Variables.</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4. DO REFLECTION.</a:t>
            </a:r>
            <a:endParaRPr sz="1300">
              <a:solidFill>
                <a:schemeClr val="dk1"/>
              </a:solidFill>
            </a:endParaRPr>
          </a:p>
          <a:p>
            <a:pPr indent="0" lvl="0" marL="0" rtl="0" algn="l">
              <a:spcBef>
                <a:spcPts val="0"/>
              </a:spcBef>
              <a:spcAft>
                <a:spcPts val="0"/>
              </a:spcAft>
              <a:buNone/>
            </a:pPr>
            <a:r>
              <a:t/>
            </a:r>
            <a:endParaRPr sz="1300"/>
          </a:p>
          <a:p>
            <a:pPr indent="0" lvl="0" marL="457200" rtl="0" algn="l">
              <a:spcBef>
                <a:spcPts val="0"/>
              </a:spcBef>
              <a:spcAft>
                <a:spcPts val="0"/>
              </a:spcAft>
              <a:buNone/>
            </a:pPr>
            <a:r>
              <a:t/>
            </a:r>
            <a:endParaRPr b="1" sz="1100">
              <a:solidFill>
                <a:schemeClr val="dk1"/>
              </a:solidFill>
            </a:endParaRPr>
          </a:p>
          <a:p>
            <a:pPr indent="0" lvl="0" marL="457200" rtl="0" algn="l">
              <a:spcBef>
                <a:spcPts val="0"/>
              </a:spcBef>
              <a:spcAft>
                <a:spcPts val="0"/>
              </a:spcAft>
              <a:buNone/>
            </a:pPr>
            <a:r>
              <a:t/>
            </a:r>
            <a:endParaRPr sz="1300">
              <a:solidFill>
                <a:schemeClr val="dk1"/>
              </a:solidFill>
            </a:endParaRPr>
          </a:p>
          <a:p>
            <a:pPr indent="0" lvl="0" marL="0" rtl="0" algn="l">
              <a:lnSpc>
                <a:spcPct val="115000"/>
              </a:lnSpc>
              <a:spcBef>
                <a:spcPts val="0"/>
              </a:spcBef>
              <a:spcAft>
                <a:spcPts val="1600"/>
              </a:spcAft>
              <a:buNone/>
            </a:pPr>
            <a:r>
              <a:t/>
            </a:r>
            <a:endParaRPr sz="1300">
              <a:solidFill>
                <a:schemeClr val="dk2"/>
              </a:solidFill>
            </a:endParaRPr>
          </a:p>
        </p:txBody>
      </p:sp>
      <p:sp>
        <p:nvSpPr>
          <p:cNvPr id="175" name="Google Shape;175;p24"/>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a:solidFill>
                  <a:srgbClr val="FFFFFF"/>
                </a:solidFill>
                <a:latin typeface="Calibri"/>
                <a:ea typeface="Calibri"/>
                <a:cs typeface="Calibri"/>
                <a:sym typeface="Calibri"/>
              </a:rPr>
              <a:t>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independent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control setup</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constant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standard unit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metric system</a:t>
            </a:r>
            <a:endParaRPr>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63" name="Shape 1463"/>
        <p:cNvGrpSpPr/>
        <p:nvPr/>
      </p:nvGrpSpPr>
      <p:grpSpPr>
        <a:xfrm>
          <a:off x="0" y="0"/>
          <a:ext cx="0" cy="0"/>
          <a:chOff x="0" y="0"/>
          <a:chExt cx="0" cy="0"/>
        </a:xfrm>
      </p:grpSpPr>
      <p:pic>
        <p:nvPicPr>
          <p:cNvPr id="1464" name="Google Shape;1464;p13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465" name="Google Shape;1465;p13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12-5-22</a:t>
            </a:r>
            <a:endParaRPr b="1" sz="1600"/>
          </a:p>
        </p:txBody>
      </p:sp>
      <p:sp>
        <p:nvSpPr>
          <p:cNvPr id="1466" name="Google Shape;1466;p132"/>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467" name="Google Shape;1467;p132"/>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1468" name="Google Shape;1468;p132"/>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469" name="Google Shape;1469;p132"/>
          <p:cNvSpPr txBox="1"/>
          <p:nvPr/>
        </p:nvSpPr>
        <p:spPr>
          <a:xfrm>
            <a:off x="2344950" y="2210850"/>
            <a:ext cx="4616100" cy="11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Chemical Vs. Physical Changes Stations Lab (063)</a:t>
            </a:r>
            <a:r>
              <a:rPr lang="en" sz="1600">
                <a:solidFill>
                  <a:schemeClr val="dk2"/>
                </a:solidFill>
              </a:rPr>
              <a:t>.</a:t>
            </a:r>
            <a:endParaRPr sz="1600">
              <a:solidFill>
                <a:schemeClr val="dk2"/>
              </a:solidFill>
            </a:endParaRPr>
          </a:p>
        </p:txBody>
      </p:sp>
      <p:sp>
        <p:nvSpPr>
          <p:cNvPr id="1470" name="Google Shape;1470;p132"/>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471" name="Google Shape;1471;p132"/>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75" name="Shape 1475"/>
        <p:cNvGrpSpPr/>
        <p:nvPr/>
      </p:nvGrpSpPr>
      <p:grpSpPr>
        <a:xfrm>
          <a:off x="0" y="0"/>
          <a:ext cx="0" cy="0"/>
          <a:chOff x="0" y="0"/>
          <a:chExt cx="0" cy="0"/>
        </a:xfrm>
      </p:grpSpPr>
      <p:pic>
        <p:nvPicPr>
          <p:cNvPr id="1476" name="Google Shape;1476;p13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477" name="Google Shape;1477;p13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12-12-22</a:t>
            </a:r>
            <a:endParaRPr b="1" sz="1600"/>
          </a:p>
        </p:txBody>
      </p:sp>
      <p:sp>
        <p:nvSpPr>
          <p:cNvPr id="1478" name="Google Shape;1478;p133"/>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479" name="Google Shape;1479;p133"/>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Physical vs. Chemical Properties</a:t>
            </a:r>
            <a:endParaRPr b="1" sz="1600"/>
          </a:p>
        </p:txBody>
      </p:sp>
      <p:sp>
        <p:nvSpPr>
          <p:cNvPr id="1480" name="Google Shape;1480;p133"/>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481" name="Google Shape;1481;p133"/>
          <p:cNvSpPr txBox="1"/>
          <p:nvPr/>
        </p:nvSpPr>
        <p:spPr>
          <a:xfrm>
            <a:off x="2344950" y="2210850"/>
            <a:ext cx="4616100" cy="9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#9.</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“Candy Lab” (065A) </a:t>
            </a:r>
            <a:r>
              <a:rPr lang="en" sz="1600">
                <a:solidFill>
                  <a:schemeClr val="dk2"/>
                </a:solidFill>
              </a:rPr>
              <a:t>that is posted in Google Classroom.</a:t>
            </a:r>
            <a:endParaRPr sz="1600">
              <a:solidFill>
                <a:schemeClr val="dk2"/>
              </a:solidFill>
            </a:endParaRPr>
          </a:p>
        </p:txBody>
      </p:sp>
      <p:sp>
        <p:nvSpPr>
          <p:cNvPr id="1482" name="Google Shape;1482;p133"/>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483" name="Google Shape;1483;p133"/>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87" name="Shape 1487"/>
        <p:cNvGrpSpPr/>
        <p:nvPr/>
      </p:nvGrpSpPr>
      <p:grpSpPr>
        <a:xfrm>
          <a:off x="0" y="0"/>
          <a:ext cx="0" cy="0"/>
          <a:chOff x="0" y="0"/>
          <a:chExt cx="0" cy="0"/>
        </a:xfrm>
      </p:grpSpPr>
      <p:pic>
        <p:nvPicPr>
          <p:cNvPr id="1488" name="Google Shape;1488;p13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489" name="Google Shape;1489;p13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12-14-22</a:t>
            </a:r>
            <a:endParaRPr b="1" sz="1600"/>
          </a:p>
        </p:txBody>
      </p:sp>
      <p:sp>
        <p:nvSpPr>
          <p:cNvPr id="1490" name="Google Shape;1490;p134"/>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elements found in nature are used to make synthetic products that we need.</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491" name="Google Shape;1491;p134"/>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Elements &amp; Synthetic Materials</a:t>
            </a:r>
            <a:endParaRPr b="1" sz="1600"/>
          </a:p>
        </p:txBody>
      </p:sp>
      <p:sp>
        <p:nvSpPr>
          <p:cNvPr id="1492" name="Google Shape;1492;p134"/>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493" name="Google Shape;1493;p134"/>
          <p:cNvSpPr txBox="1"/>
          <p:nvPr/>
        </p:nvSpPr>
        <p:spPr>
          <a:xfrm>
            <a:off x="2344950" y="2210850"/>
            <a:ext cx="4616100" cy="114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Students will start an </a:t>
            </a:r>
            <a:r>
              <a:rPr lang="en" sz="1500">
                <a:solidFill>
                  <a:srgbClr val="FF0000"/>
                </a:solidFill>
              </a:rPr>
              <a:t>Element Research Project (067) </a:t>
            </a:r>
            <a:r>
              <a:rPr lang="en" sz="1500">
                <a:solidFill>
                  <a:schemeClr val="dk2"/>
                </a:solidFill>
              </a:rPr>
              <a:t>during which they will explore the properties and uses of a selected element.</a:t>
            </a:r>
            <a:endParaRPr sz="1500">
              <a:solidFill>
                <a:schemeClr val="dk2"/>
              </a:solidFill>
            </a:endParaRPr>
          </a:p>
          <a:p>
            <a:pPr indent="0" lvl="0" marL="0" rtl="0" algn="l">
              <a:lnSpc>
                <a:spcPct val="115000"/>
              </a:lnSpc>
              <a:spcBef>
                <a:spcPts val="0"/>
              </a:spcBef>
              <a:spcAft>
                <a:spcPts val="0"/>
              </a:spcAft>
              <a:buNone/>
            </a:pPr>
            <a:r>
              <a:rPr lang="en" sz="1500">
                <a:solidFill>
                  <a:schemeClr val="dk2"/>
                </a:solidFill>
              </a:rPr>
              <a:t>2. The research guidelines are posted in Google Classroom</a:t>
            </a:r>
            <a:r>
              <a:rPr lang="en" sz="1300">
                <a:solidFill>
                  <a:schemeClr val="dk2"/>
                </a:solidFill>
              </a:rPr>
              <a:t>.</a:t>
            </a:r>
            <a:endParaRPr sz="1300">
              <a:solidFill>
                <a:schemeClr val="dk2"/>
              </a:solidFill>
            </a:endParaRPr>
          </a:p>
          <a:p>
            <a:pPr indent="0" lvl="0" marL="0" rtl="0" algn="l">
              <a:lnSpc>
                <a:spcPct val="115000"/>
              </a:lnSpc>
              <a:spcBef>
                <a:spcPts val="0"/>
              </a:spcBef>
              <a:spcAft>
                <a:spcPts val="0"/>
              </a:spcAft>
              <a:buNone/>
            </a:pPr>
            <a:r>
              <a:rPr lang="en" sz="1300">
                <a:solidFill>
                  <a:srgbClr val="FF0000"/>
                </a:solidFill>
              </a:rPr>
              <a:t>.</a:t>
            </a:r>
            <a:endParaRPr sz="1300">
              <a:solidFill>
                <a:srgbClr val="FF0000"/>
              </a:solidFill>
            </a:endParaRPr>
          </a:p>
        </p:txBody>
      </p:sp>
      <p:sp>
        <p:nvSpPr>
          <p:cNvPr id="1494" name="Google Shape;1494;p134"/>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495" name="Google Shape;1495;p134"/>
          <p:cNvSpPr txBox="1"/>
          <p:nvPr/>
        </p:nvSpPr>
        <p:spPr>
          <a:xfrm>
            <a:off x="7670325" y="21799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06-PS1-3. Synthetic Materials-</a:t>
            </a:r>
            <a:r>
              <a:rPr lang="en" sz="1200">
                <a:solidFill>
                  <a:srgbClr val="FFFFFF"/>
                </a:solidFill>
                <a:latin typeface="Calibri"/>
                <a:ea typeface="Calibri"/>
                <a:cs typeface="Calibri"/>
                <a:sym typeface="Calibri"/>
              </a:rPr>
              <a:t>Students will gather and make sense of information to describe that synthetic materials come from natural resources and impact society.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499" name="Shape 1499"/>
        <p:cNvGrpSpPr/>
        <p:nvPr/>
      </p:nvGrpSpPr>
      <p:grpSpPr>
        <a:xfrm>
          <a:off x="0" y="0"/>
          <a:ext cx="0" cy="0"/>
          <a:chOff x="0" y="0"/>
          <a:chExt cx="0" cy="0"/>
        </a:xfrm>
      </p:grpSpPr>
      <p:pic>
        <p:nvPicPr>
          <p:cNvPr id="1500" name="Google Shape;1500;p13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501" name="Google Shape;1501;p13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12-15-22</a:t>
            </a:r>
            <a:endParaRPr b="1" sz="1600"/>
          </a:p>
        </p:txBody>
      </p:sp>
      <p:sp>
        <p:nvSpPr>
          <p:cNvPr id="1502" name="Google Shape;1502;p135"/>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elements found in nature are used to make synthetic products that we need.</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503" name="Google Shape;1503;p135"/>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Elements &amp; Synthetic Materials</a:t>
            </a:r>
            <a:endParaRPr b="1" sz="1600"/>
          </a:p>
        </p:txBody>
      </p:sp>
      <p:sp>
        <p:nvSpPr>
          <p:cNvPr id="1504" name="Google Shape;1504;p135"/>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505" name="Google Shape;1505;p135"/>
          <p:cNvSpPr txBox="1"/>
          <p:nvPr/>
        </p:nvSpPr>
        <p:spPr>
          <a:xfrm>
            <a:off x="2344950" y="2210850"/>
            <a:ext cx="4616100" cy="114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Students will continue the </a:t>
            </a:r>
            <a:r>
              <a:rPr lang="en" sz="1500">
                <a:solidFill>
                  <a:srgbClr val="FF0000"/>
                </a:solidFill>
              </a:rPr>
              <a:t>Element Research Project (067) </a:t>
            </a:r>
            <a:r>
              <a:rPr lang="en" sz="1500">
                <a:solidFill>
                  <a:schemeClr val="dk2"/>
                </a:solidFill>
              </a:rPr>
              <a:t>during which they will explore the properties and uses of a selected element</a:t>
            </a:r>
            <a:r>
              <a:rPr lang="en" sz="1300">
                <a:solidFill>
                  <a:schemeClr val="dk2"/>
                </a:solidFill>
              </a:rPr>
              <a:t>.</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506" name="Google Shape;1506;p135"/>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507" name="Google Shape;1507;p135"/>
          <p:cNvSpPr txBox="1"/>
          <p:nvPr/>
        </p:nvSpPr>
        <p:spPr>
          <a:xfrm>
            <a:off x="7670325" y="21799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06-PS1-3. Synthetic Materials-</a:t>
            </a:r>
            <a:r>
              <a:rPr lang="en" sz="1200">
                <a:solidFill>
                  <a:srgbClr val="FFFFFF"/>
                </a:solidFill>
                <a:latin typeface="Calibri"/>
                <a:ea typeface="Calibri"/>
                <a:cs typeface="Calibri"/>
                <a:sym typeface="Calibri"/>
              </a:rPr>
              <a:t>Students will gather and make sense of information to describe that synthetic materials come from natural resources and impact society.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11" name="Shape 1511"/>
        <p:cNvGrpSpPr/>
        <p:nvPr/>
      </p:nvGrpSpPr>
      <p:grpSpPr>
        <a:xfrm>
          <a:off x="0" y="0"/>
          <a:ext cx="0" cy="0"/>
          <a:chOff x="0" y="0"/>
          <a:chExt cx="0" cy="0"/>
        </a:xfrm>
      </p:grpSpPr>
      <p:pic>
        <p:nvPicPr>
          <p:cNvPr id="1512" name="Google Shape;1512;p13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513" name="Google Shape;1513;p13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12-16-22</a:t>
            </a:r>
            <a:endParaRPr b="1" sz="1600"/>
          </a:p>
        </p:txBody>
      </p:sp>
      <p:sp>
        <p:nvSpPr>
          <p:cNvPr id="1514" name="Google Shape;1514;p136"/>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elements found in nature are used to make synthetic products that we need.</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515" name="Google Shape;1515;p136"/>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Elements &amp; Synthetic Materials</a:t>
            </a:r>
            <a:endParaRPr b="1" sz="1600"/>
          </a:p>
        </p:txBody>
      </p:sp>
      <p:sp>
        <p:nvSpPr>
          <p:cNvPr id="1516" name="Google Shape;1516;p136"/>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517" name="Google Shape;1517;p136"/>
          <p:cNvSpPr txBox="1"/>
          <p:nvPr/>
        </p:nvSpPr>
        <p:spPr>
          <a:xfrm>
            <a:off x="2262150" y="2210850"/>
            <a:ext cx="4938600" cy="114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1"/>
                </a:solidFill>
              </a:rPr>
              <a:t>1. </a:t>
            </a:r>
            <a:r>
              <a:rPr lang="en" sz="1500">
                <a:solidFill>
                  <a:schemeClr val="dk1"/>
                </a:solidFill>
              </a:rPr>
              <a:t>Students will complete the </a:t>
            </a:r>
            <a:r>
              <a:rPr lang="en" sz="1500">
                <a:solidFill>
                  <a:srgbClr val="FF0000"/>
                </a:solidFill>
              </a:rPr>
              <a:t>“Wrapping up the Periodic Table” Activity</a:t>
            </a:r>
            <a:r>
              <a:rPr lang="en" sz="1500">
                <a:solidFill>
                  <a:schemeClr val="dk1"/>
                </a:solidFill>
              </a:rPr>
              <a:t> during class.</a:t>
            </a:r>
            <a:endParaRPr sz="1500">
              <a:solidFill>
                <a:schemeClr val="dk1"/>
              </a:solidFill>
            </a:endParaRPr>
          </a:p>
          <a:p>
            <a:pPr indent="0" lvl="0" marL="0" rtl="0" algn="l">
              <a:lnSpc>
                <a:spcPct val="115000"/>
              </a:lnSpc>
              <a:spcBef>
                <a:spcPts val="0"/>
              </a:spcBef>
              <a:spcAft>
                <a:spcPts val="0"/>
              </a:spcAft>
              <a:buNone/>
            </a:pPr>
            <a:r>
              <a:rPr lang="en" sz="1500">
                <a:solidFill>
                  <a:schemeClr val="dk1"/>
                </a:solidFill>
              </a:rPr>
              <a:t>2. Students will participate in team Christmas Activities in the afternoon.</a:t>
            </a:r>
            <a:endParaRPr sz="1500">
              <a:solidFill>
                <a:schemeClr val="dk1"/>
              </a:solidFill>
            </a:endParaRPr>
          </a:p>
        </p:txBody>
      </p:sp>
      <p:sp>
        <p:nvSpPr>
          <p:cNvPr id="1518" name="Google Shape;1518;p136"/>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519" name="Google Shape;1519;p136"/>
          <p:cNvSpPr txBox="1"/>
          <p:nvPr/>
        </p:nvSpPr>
        <p:spPr>
          <a:xfrm>
            <a:off x="7670325" y="21799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06-PS1-3. Synthetic Materials-</a:t>
            </a:r>
            <a:r>
              <a:rPr lang="en" sz="1200">
                <a:solidFill>
                  <a:srgbClr val="FFFFFF"/>
                </a:solidFill>
                <a:latin typeface="Calibri"/>
                <a:ea typeface="Calibri"/>
                <a:cs typeface="Calibri"/>
                <a:sym typeface="Calibri"/>
              </a:rPr>
              <a:t>Students will gather and make sense of information to describe that synthetic materials come from natural resources and impact society.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23" name="Shape 1523"/>
        <p:cNvGrpSpPr/>
        <p:nvPr/>
      </p:nvGrpSpPr>
      <p:grpSpPr>
        <a:xfrm>
          <a:off x="0" y="0"/>
          <a:ext cx="0" cy="0"/>
          <a:chOff x="0" y="0"/>
          <a:chExt cx="0" cy="0"/>
        </a:xfrm>
      </p:grpSpPr>
      <p:pic>
        <p:nvPicPr>
          <p:cNvPr id="1524" name="Google Shape;1524;p13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525" name="Google Shape;1525;p13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1-4-23</a:t>
            </a:r>
            <a:endParaRPr b="1" sz="1600"/>
          </a:p>
        </p:txBody>
      </p:sp>
      <p:sp>
        <p:nvSpPr>
          <p:cNvPr id="1526" name="Google Shape;1526;p137"/>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527" name="Google Shape;1527;p137"/>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1528" name="Google Shape;1528;p137"/>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529" name="Google Shape;1529;p137"/>
          <p:cNvSpPr txBox="1"/>
          <p:nvPr/>
        </p:nvSpPr>
        <p:spPr>
          <a:xfrm>
            <a:off x="2266200" y="2210850"/>
            <a:ext cx="4534200" cy="11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#12.</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do the </a:t>
            </a:r>
            <a:r>
              <a:rPr lang="en" sz="1600">
                <a:solidFill>
                  <a:srgbClr val="FF0000"/>
                </a:solidFill>
              </a:rPr>
              <a:t>States of Matter-Oobleck Lab (059)</a:t>
            </a:r>
            <a:r>
              <a:rPr lang="en" sz="1600">
                <a:solidFill>
                  <a:schemeClr val="dk2"/>
                </a:solidFill>
              </a:rPr>
              <a:t>.</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3. Students will watch the attached Oobleck in motion videos.</a:t>
            </a:r>
            <a:endParaRPr sz="1600">
              <a:solidFill>
                <a:schemeClr val="dk2"/>
              </a:solidFill>
            </a:endParaRPr>
          </a:p>
        </p:txBody>
      </p:sp>
      <p:sp>
        <p:nvSpPr>
          <p:cNvPr id="1530" name="Google Shape;1530;p137"/>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Conservation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Flammability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Luster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Phase change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Solubility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Reactivity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531" name="Google Shape;1531;p137"/>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35" name="Shape 1535"/>
        <p:cNvGrpSpPr/>
        <p:nvPr/>
      </p:nvGrpSpPr>
      <p:grpSpPr>
        <a:xfrm>
          <a:off x="0" y="0"/>
          <a:ext cx="0" cy="0"/>
          <a:chOff x="0" y="0"/>
          <a:chExt cx="0" cy="0"/>
        </a:xfrm>
      </p:grpSpPr>
      <p:pic>
        <p:nvPicPr>
          <p:cNvPr id="1536" name="Google Shape;1536;p13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537" name="Google Shape;1537;p13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1-5-23</a:t>
            </a:r>
            <a:endParaRPr b="1" sz="1600"/>
          </a:p>
        </p:txBody>
      </p:sp>
      <p:sp>
        <p:nvSpPr>
          <p:cNvPr id="1538" name="Google Shape;1538;p138"/>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elements found in nature are used to make synthetic products that we need.</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539" name="Google Shape;1539;p138"/>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Elements &amp; Synthetic Materials</a:t>
            </a:r>
            <a:endParaRPr b="1" sz="1600"/>
          </a:p>
        </p:txBody>
      </p:sp>
      <p:sp>
        <p:nvSpPr>
          <p:cNvPr id="1540" name="Google Shape;1540;p138"/>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541" name="Google Shape;1541;p138"/>
          <p:cNvSpPr txBox="1"/>
          <p:nvPr/>
        </p:nvSpPr>
        <p:spPr>
          <a:xfrm>
            <a:off x="2344950" y="2210850"/>
            <a:ext cx="4616100" cy="114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Students will complete their </a:t>
            </a:r>
            <a:r>
              <a:rPr lang="en" sz="1500">
                <a:solidFill>
                  <a:srgbClr val="FF0000"/>
                </a:solidFill>
              </a:rPr>
              <a:t>Element Research Project (067) </a:t>
            </a:r>
            <a:r>
              <a:rPr lang="en" sz="1500">
                <a:solidFill>
                  <a:schemeClr val="dk2"/>
                </a:solidFill>
              </a:rPr>
              <a:t>during which they will explore the properties and uses of a selected element.</a:t>
            </a:r>
            <a:endParaRPr sz="1500">
              <a:solidFill>
                <a:schemeClr val="dk2"/>
              </a:solidFill>
            </a:endParaRPr>
          </a:p>
          <a:p>
            <a:pPr indent="0" lvl="0" marL="0" rtl="0" algn="l">
              <a:lnSpc>
                <a:spcPct val="115000"/>
              </a:lnSpc>
              <a:spcBef>
                <a:spcPts val="0"/>
              </a:spcBef>
              <a:spcAft>
                <a:spcPts val="0"/>
              </a:spcAft>
              <a:buNone/>
            </a:pPr>
            <a:r>
              <a:rPr lang="en" sz="1300">
                <a:solidFill>
                  <a:srgbClr val="FF0000"/>
                </a:solidFill>
              </a:rPr>
              <a:t>.</a:t>
            </a:r>
            <a:endParaRPr sz="1300">
              <a:solidFill>
                <a:srgbClr val="FF0000"/>
              </a:solidFill>
            </a:endParaRPr>
          </a:p>
        </p:txBody>
      </p:sp>
      <p:sp>
        <p:nvSpPr>
          <p:cNvPr id="1542" name="Google Shape;1542;p138"/>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543" name="Google Shape;1543;p138"/>
          <p:cNvSpPr txBox="1"/>
          <p:nvPr/>
        </p:nvSpPr>
        <p:spPr>
          <a:xfrm>
            <a:off x="7670325" y="21799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06-PS1-3. Synthetic Materials-</a:t>
            </a:r>
            <a:r>
              <a:rPr lang="en" sz="1200">
                <a:solidFill>
                  <a:srgbClr val="FFFFFF"/>
                </a:solidFill>
                <a:latin typeface="Calibri"/>
                <a:ea typeface="Calibri"/>
                <a:cs typeface="Calibri"/>
                <a:sym typeface="Calibri"/>
              </a:rPr>
              <a:t>Students will gather and make sense of information to describe that synthetic materials come from natural resources and impact society.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47" name="Shape 1547"/>
        <p:cNvGrpSpPr/>
        <p:nvPr/>
      </p:nvGrpSpPr>
      <p:grpSpPr>
        <a:xfrm>
          <a:off x="0" y="0"/>
          <a:ext cx="0" cy="0"/>
          <a:chOff x="0" y="0"/>
          <a:chExt cx="0" cy="0"/>
        </a:xfrm>
      </p:grpSpPr>
      <p:pic>
        <p:nvPicPr>
          <p:cNvPr id="1548" name="Google Shape;1548;p13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549" name="Google Shape;1549;p13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1-6-23</a:t>
            </a:r>
            <a:endParaRPr b="1" sz="1600"/>
          </a:p>
        </p:txBody>
      </p:sp>
      <p:sp>
        <p:nvSpPr>
          <p:cNvPr id="1550" name="Google Shape;1550;p139"/>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551" name="Google Shape;1551;p139"/>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Physical vs. Chemical Properties</a:t>
            </a:r>
            <a:endParaRPr b="1" sz="1600"/>
          </a:p>
        </p:txBody>
      </p:sp>
      <p:sp>
        <p:nvSpPr>
          <p:cNvPr id="1552" name="Google Shape;1552;p139"/>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553" name="Google Shape;1553;p139"/>
          <p:cNvSpPr txBox="1"/>
          <p:nvPr/>
        </p:nvSpPr>
        <p:spPr>
          <a:xfrm>
            <a:off x="2344950" y="2210850"/>
            <a:ext cx="4616100" cy="9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#2.</a:t>
            </a:r>
            <a:endParaRPr sz="1500">
              <a:solidFill>
                <a:schemeClr val="dk2"/>
              </a:solidFill>
            </a:endParaRPr>
          </a:p>
          <a:p>
            <a:pPr indent="0" lvl="0" marL="0" rtl="0" algn="l">
              <a:lnSpc>
                <a:spcPct val="115000"/>
              </a:lnSpc>
              <a:spcBef>
                <a:spcPts val="0"/>
              </a:spcBef>
              <a:spcAft>
                <a:spcPts val="0"/>
              </a:spcAft>
              <a:buNone/>
            </a:pPr>
            <a:r>
              <a:rPr lang="en" sz="1500">
                <a:solidFill>
                  <a:schemeClr val="dk2"/>
                </a:solidFill>
              </a:rPr>
              <a:t>2. Students will complete the </a:t>
            </a:r>
            <a:r>
              <a:rPr lang="en" sz="1500">
                <a:solidFill>
                  <a:srgbClr val="FF0000"/>
                </a:solidFill>
              </a:rPr>
              <a:t>Matter test study guide (068) </a:t>
            </a:r>
            <a:r>
              <a:rPr lang="en" sz="1500">
                <a:solidFill>
                  <a:schemeClr val="dk2"/>
                </a:solidFill>
              </a:rPr>
              <a:t>that is posted in Google Classroom.</a:t>
            </a:r>
            <a:endParaRPr sz="1500">
              <a:solidFill>
                <a:schemeClr val="dk2"/>
              </a:solidFill>
            </a:endParaRPr>
          </a:p>
        </p:txBody>
      </p:sp>
      <p:sp>
        <p:nvSpPr>
          <p:cNvPr id="1554" name="Google Shape;1554;p139"/>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555" name="Google Shape;1555;p139"/>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59" name="Shape 1559"/>
        <p:cNvGrpSpPr/>
        <p:nvPr/>
      </p:nvGrpSpPr>
      <p:grpSpPr>
        <a:xfrm>
          <a:off x="0" y="0"/>
          <a:ext cx="0" cy="0"/>
          <a:chOff x="0" y="0"/>
          <a:chExt cx="0" cy="0"/>
        </a:xfrm>
      </p:grpSpPr>
      <p:pic>
        <p:nvPicPr>
          <p:cNvPr id="1560" name="Google Shape;1560;p14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561" name="Google Shape;1561;p14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1-9-23</a:t>
            </a:r>
            <a:endParaRPr b="1" sz="1600"/>
          </a:p>
        </p:txBody>
      </p:sp>
      <p:sp>
        <p:nvSpPr>
          <p:cNvPr id="1562" name="Google Shape;1562;p140"/>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563" name="Google Shape;1563;p140"/>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Physical &amp; Chemical Properties</a:t>
            </a:r>
            <a:endParaRPr b="1" sz="1600"/>
          </a:p>
        </p:txBody>
      </p:sp>
      <p:sp>
        <p:nvSpPr>
          <p:cNvPr id="1564" name="Google Shape;1564;p140"/>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565" name="Google Shape;1565;p140"/>
          <p:cNvSpPr txBox="1"/>
          <p:nvPr/>
        </p:nvSpPr>
        <p:spPr>
          <a:xfrm>
            <a:off x="2344950" y="2210850"/>
            <a:ext cx="4616100" cy="114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#3.</a:t>
            </a:r>
            <a:endParaRPr sz="1500">
              <a:solidFill>
                <a:schemeClr val="dk2"/>
              </a:solidFill>
            </a:endParaRPr>
          </a:p>
          <a:p>
            <a:pPr indent="0" lvl="0" marL="0" rtl="0" algn="l">
              <a:lnSpc>
                <a:spcPct val="115000"/>
              </a:lnSpc>
              <a:spcBef>
                <a:spcPts val="0"/>
              </a:spcBef>
              <a:spcAft>
                <a:spcPts val="0"/>
              </a:spcAft>
              <a:buNone/>
            </a:pPr>
            <a:r>
              <a:rPr lang="en" sz="1500">
                <a:solidFill>
                  <a:schemeClr val="dk2"/>
                </a:solidFill>
              </a:rPr>
              <a:t>2. Students will go through the </a:t>
            </a:r>
            <a:r>
              <a:rPr lang="en" sz="1500">
                <a:solidFill>
                  <a:srgbClr val="FF0000"/>
                </a:solidFill>
              </a:rPr>
              <a:t>Matter Jeopardy review </a:t>
            </a:r>
            <a:r>
              <a:rPr lang="en" sz="1500">
                <a:solidFill>
                  <a:schemeClr val="dk2"/>
                </a:solidFill>
              </a:rPr>
              <a:t>game that is posted in Google Classroom to review for Thursday’s Matter test.</a:t>
            </a:r>
            <a:endParaRPr sz="1500">
              <a:solidFill>
                <a:schemeClr val="dk2"/>
              </a:solidFill>
            </a:endParaRPr>
          </a:p>
        </p:txBody>
      </p:sp>
      <p:sp>
        <p:nvSpPr>
          <p:cNvPr id="1566" name="Google Shape;1566;p140"/>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567" name="Google Shape;1567;p140"/>
          <p:cNvSpPr txBox="1"/>
          <p:nvPr/>
        </p:nvSpPr>
        <p:spPr>
          <a:xfrm>
            <a:off x="7670325" y="2307675"/>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06-PS1-4. Physical vs. Chemical Properties in Matter</a:t>
            </a:r>
            <a:r>
              <a:rPr lang="en" sz="1200">
                <a:solidFill>
                  <a:schemeClr val="lt1"/>
                </a:solidFill>
                <a:latin typeface="Calibri"/>
                <a:ea typeface="Calibri"/>
                <a:cs typeface="Calibri"/>
                <a:sym typeface="Calibri"/>
              </a:rPr>
              <a:t>-Students will be able to explain the difference between chemical and physical properties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71" name="Shape 1571"/>
        <p:cNvGrpSpPr/>
        <p:nvPr/>
      </p:nvGrpSpPr>
      <p:grpSpPr>
        <a:xfrm>
          <a:off x="0" y="0"/>
          <a:ext cx="0" cy="0"/>
          <a:chOff x="0" y="0"/>
          <a:chExt cx="0" cy="0"/>
        </a:xfrm>
      </p:grpSpPr>
      <p:pic>
        <p:nvPicPr>
          <p:cNvPr id="1572" name="Google Shape;1572;p14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573" name="Google Shape;1573;p14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1-10-23</a:t>
            </a:r>
            <a:endParaRPr b="1" sz="1600"/>
          </a:p>
        </p:txBody>
      </p:sp>
      <p:sp>
        <p:nvSpPr>
          <p:cNvPr id="1574" name="Google Shape;1574;p141"/>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575" name="Google Shape;1575;p141"/>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t>Physical &amp; Chemical Properties</a:t>
            </a:r>
            <a:endParaRPr b="1" sz="1600"/>
          </a:p>
        </p:txBody>
      </p:sp>
      <p:sp>
        <p:nvSpPr>
          <p:cNvPr id="1576" name="Google Shape;1576;p141"/>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577" name="Google Shape;1577;p141"/>
          <p:cNvSpPr txBox="1"/>
          <p:nvPr/>
        </p:nvSpPr>
        <p:spPr>
          <a:xfrm>
            <a:off x="2344950" y="2210850"/>
            <a:ext cx="4616100" cy="7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#9.</a:t>
            </a:r>
            <a:endParaRPr sz="1500">
              <a:solidFill>
                <a:schemeClr val="dk2"/>
              </a:solidFill>
            </a:endParaRPr>
          </a:p>
          <a:p>
            <a:pPr indent="0" lvl="0" marL="0" rtl="0" algn="l">
              <a:lnSpc>
                <a:spcPct val="115000"/>
              </a:lnSpc>
              <a:spcBef>
                <a:spcPts val="0"/>
              </a:spcBef>
              <a:spcAft>
                <a:spcPts val="0"/>
              </a:spcAft>
              <a:buNone/>
            </a:pPr>
            <a:r>
              <a:rPr lang="en" sz="1500">
                <a:solidFill>
                  <a:schemeClr val="dk2"/>
                </a:solidFill>
              </a:rPr>
              <a:t>2. Students will take present their </a:t>
            </a:r>
            <a:r>
              <a:rPr lang="en" sz="1500">
                <a:solidFill>
                  <a:srgbClr val="FF0000"/>
                </a:solidFill>
              </a:rPr>
              <a:t>Element Projects (071) </a:t>
            </a:r>
            <a:r>
              <a:rPr lang="en" sz="1500">
                <a:solidFill>
                  <a:schemeClr val="dk2"/>
                </a:solidFill>
              </a:rPr>
              <a:t>during class.</a:t>
            </a:r>
            <a:endParaRPr sz="1500">
              <a:solidFill>
                <a:schemeClr val="dk2"/>
              </a:solidFill>
            </a:endParaRPr>
          </a:p>
        </p:txBody>
      </p:sp>
      <p:sp>
        <p:nvSpPr>
          <p:cNvPr id="1578" name="Google Shape;1578;p141"/>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579" name="Google Shape;1579;p141"/>
          <p:cNvSpPr txBox="1"/>
          <p:nvPr/>
        </p:nvSpPr>
        <p:spPr>
          <a:xfrm>
            <a:off x="7670325" y="2307675"/>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06-PS1-4. Physical vs. Chemical Properties in Matter</a:t>
            </a:r>
            <a:r>
              <a:rPr lang="en" sz="1200">
                <a:solidFill>
                  <a:schemeClr val="lt1"/>
                </a:solidFill>
                <a:latin typeface="Calibri"/>
                <a:ea typeface="Calibri"/>
                <a:cs typeface="Calibri"/>
                <a:sym typeface="Calibri"/>
              </a:rPr>
              <a:t>-Students will be able to explain the difference between chemical and physical properties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81" name="Google Shape;181;p2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8-24 &amp; 8-25</a:t>
            </a:r>
            <a:endParaRPr b="1" sz="1600"/>
          </a:p>
        </p:txBody>
      </p:sp>
      <p:sp>
        <p:nvSpPr>
          <p:cNvPr id="182" name="Google Shape;182;p25"/>
          <p:cNvSpPr txBox="1"/>
          <p:nvPr>
            <p:ph idx="1" type="body"/>
          </p:nvPr>
        </p:nvSpPr>
        <p:spPr>
          <a:xfrm>
            <a:off x="2262150" y="1129500"/>
            <a:ext cx="47691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why it is important to use a standard system of measurement.</a:t>
            </a:r>
            <a:endParaRPr i="1" sz="1300">
              <a:solidFill>
                <a:schemeClr val="dk1"/>
              </a:solidFill>
            </a:endParaRPr>
          </a:p>
          <a:p>
            <a:pPr indent="0" lvl="0" marL="0" rtl="0" algn="l">
              <a:spcBef>
                <a:spcPts val="1600"/>
              </a:spcBef>
              <a:spcAft>
                <a:spcPts val="0"/>
              </a:spcAft>
              <a:buNone/>
            </a:pPr>
            <a:r>
              <a:t/>
            </a:r>
            <a:endParaRPr sz="1000">
              <a:solidFill>
                <a:schemeClr val="dk1"/>
              </a:solidFill>
              <a:latin typeface="Calibri"/>
              <a:ea typeface="Calibri"/>
              <a:cs typeface="Calibri"/>
              <a:sym typeface="Calibri"/>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83" name="Google Shape;183;p25"/>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Intro to Science</a:t>
            </a:r>
            <a:endParaRPr b="1" sz="1600"/>
          </a:p>
        </p:txBody>
      </p:sp>
      <p:sp>
        <p:nvSpPr>
          <p:cNvPr id="184" name="Google Shape;184;p25"/>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85" name="Google Shape;185;p25"/>
          <p:cNvSpPr txBox="1"/>
          <p:nvPr/>
        </p:nvSpPr>
        <p:spPr>
          <a:xfrm>
            <a:off x="2360250" y="2179950"/>
            <a:ext cx="4671000" cy="11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1</a:t>
            </a:r>
            <a:r>
              <a:rPr lang="en" sz="1300">
                <a:solidFill>
                  <a:schemeClr val="dk1"/>
                </a:solidFill>
              </a:rPr>
              <a:t>. Do Bell Ringer #7.</a:t>
            </a:r>
            <a:endParaRPr sz="1300">
              <a:solidFill>
                <a:schemeClr val="dk1"/>
              </a:solidFill>
            </a:endParaRPr>
          </a:p>
          <a:p>
            <a:pPr indent="0" lvl="0" marL="0" rtl="0" algn="l">
              <a:spcBef>
                <a:spcPts val="0"/>
              </a:spcBef>
              <a:spcAft>
                <a:spcPts val="0"/>
              </a:spcAft>
              <a:buNone/>
            </a:pPr>
            <a:r>
              <a:rPr lang="en" sz="1300"/>
              <a:t>2. </a:t>
            </a:r>
            <a:r>
              <a:rPr lang="en" sz="1300"/>
              <a:t>The students will complete a </a:t>
            </a:r>
            <a:r>
              <a:rPr lang="en" sz="1300">
                <a:solidFill>
                  <a:srgbClr val="FF0000"/>
                </a:solidFill>
              </a:rPr>
              <a:t>“SpongeBob” V</a:t>
            </a:r>
            <a:r>
              <a:rPr lang="en" sz="1300">
                <a:solidFill>
                  <a:srgbClr val="FF0000"/>
                </a:solidFill>
              </a:rPr>
              <a:t>ariables Activity (011)</a:t>
            </a:r>
            <a:r>
              <a:rPr lang="en" sz="1300">
                <a:solidFill>
                  <a:schemeClr val="dk1"/>
                </a:solidFill>
              </a:rPr>
              <a:t> </a:t>
            </a:r>
            <a:r>
              <a:rPr lang="en" sz="1300" u="sng">
                <a:solidFill>
                  <a:schemeClr val="dk1"/>
                </a:solidFill>
              </a:rPr>
              <a:t>in class.</a:t>
            </a:r>
            <a:endParaRPr sz="1300" u="sng">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3. Go over the SpongeBob Variables activity on 8-25.</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4. Do REFLECTION.</a:t>
            </a:r>
            <a:endParaRPr sz="1300">
              <a:solidFill>
                <a:schemeClr val="dk1"/>
              </a:solidFill>
            </a:endParaRPr>
          </a:p>
          <a:p>
            <a:pPr indent="0" lvl="0" marL="0" rtl="0" algn="l">
              <a:spcBef>
                <a:spcPts val="0"/>
              </a:spcBef>
              <a:spcAft>
                <a:spcPts val="0"/>
              </a:spcAft>
              <a:buNone/>
            </a:pPr>
            <a:r>
              <a:t/>
            </a:r>
            <a:endParaRPr sz="1300" u="sng">
              <a:solidFill>
                <a:schemeClr val="dk1"/>
              </a:solidFill>
            </a:endParaRPr>
          </a:p>
          <a:p>
            <a:pPr indent="0" lvl="0" marL="457200" rtl="0" algn="l">
              <a:spcBef>
                <a:spcPts val="0"/>
              </a:spcBef>
              <a:spcAft>
                <a:spcPts val="0"/>
              </a:spcAft>
              <a:buNone/>
            </a:pPr>
            <a:r>
              <a:t/>
            </a:r>
            <a:endParaRPr sz="1300">
              <a:solidFill>
                <a:srgbClr val="FF0000"/>
              </a:solidFill>
            </a:endParaRPr>
          </a:p>
          <a:p>
            <a:pPr indent="0" lvl="0" marL="0" rtl="0" algn="l">
              <a:lnSpc>
                <a:spcPct val="115000"/>
              </a:lnSpc>
              <a:spcBef>
                <a:spcPts val="0"/>
              </a:spcBef>
              <a:spcAft>
                <a:spcPts val="1600"/>
              </a:spcAft>
              <a:buNone/>
            </a:pPr>
            <a:r>
              <a:t/>
            </a:r>
            <a:endParaRPr sz="1300">
              <a:solidFill>
                <a:srgbClr val="FF0000"/>
              </a:solidFill>
            </a:endParaRPr>
          </a:p>
        </p:txBody>
      </p:sp>
      <p:sp>
        <p:nvSpPr>
          <p:cNvPr id="186" name="Google Shape;186;p25"/>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a:solidFill>
                  <a:srgbClr val="FFFFFF"/>
                </a:solidFill>
                <a:latin typeface="Calibri"/>
                <a:ea typeface="Calibri"/>
                <a:cs typeface="Calibri"/>
                <a:sym typeface="Calibri"/>
              </a:rPr>
              <a:t>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independent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control setup</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constant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standard unit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metric system</a:t>
            </a:r>
            <a:endParaRPr>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83" name="Shape 1583"/>
        <p:cNvGrpSpPr/>
        <p:nvPr/>
      </p:nvGrpSpPr>
      <p:grpSpPr>
        <a:xfrm>
          <a:off x="0" y="0"/>
          <a:ext cx="0" cy="0"/>
          <a:chOff x="0" y="0"/>
          <a:chExt cx="0" cy="0"/>
        </a:xfrm>
      </p:grpSpPr>
      <p:pic>
        <p:nvPicPr>
          <p:cNvPr id="1584" name="Google Shape;1584;p14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585" name="Google Shape;1585;p14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1-11-23</a:t>
            </a:r>
            <a:endParaRPr b="1" sz="1600"/>
          </a:p>
        </p:txBody>
      </p:sp>
      <p:sp>
        <p:nvSpPr>
          <p:cNvPr id="1586" name="Google Shape;1586;p142"/>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587" name="Google Shape;1587;p142"/>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Physical &amp; Chemical Properties</a:t>
            </a:r>
            <a:endParaRPr b="1" sz="1600"/>
          </a:p>
        </p:txBody>
      </p:sp>
      <p:sp>
        <p:nvSpPr>
          <p:cNvPr id="1588" name="Google Shape;1588;p142"/>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589" name="Google Shape;1589;p142"/>
          <p:cNvSpPr txBox="1"/>
          <p:nvPr/>
        </p:nvSpPr>
        <p:spPr>
          <a:xfrm>
            <a:off x="2344950" y="2210850"/>
            <a:ext cx="4616100" cy="7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#12.</a:t>
            </a:r>
            <a:endParaRPr sz="1500">
              <a:solidFill>
                <a:schemeClr val="dk2"/>
              </a:solidFill>
            </a:endParaRPr>
          </a:p>
          <a:p>
            <a:pPr indent="0" lvl="0" marL="0" rtl="0" algn="l">
              <a:lnSpc>
                <a:spcPct val="115000"/>
              </a:lnSpc>
              <a:spcBef>
                <a:spcPts val="0"/>
              </a:spcBef>
              <a:spcAft>
                <a:spcPts val="0"/>
              </a:spcAft>
              <a:buNone/>
            </a:pPr>
            <a:r>
              <a:rPr lang="en" sz="1500">
                <a:solidFill>
                  <a:schemeClr val="dk2"/>
                </a:solidFill>
              </a:rPr>
              <a:t>2. </a:t>
            </a:r>
            <a:r>
              <a:rPr lang="en" sz="1500">
                <a:solidFill>
                  <a:schemeClr val="dk2"/>
                </a:solidFill>
              </a:rPr>
              <a:t>Students will take the </a:t>
            </a:r>
            <a:r>
              <a:rPr lang="en" sz="1500">
                <a:solidFill>
                  <a:srgbClr val="FF0000"/>
                </a:solidFill>
              </a:rPr>
              <a:t>Matter test (069) </a:t>
            </a:r>
            <a:r>
              <a:rPr lang="en" sz="1500">
                <a:solidFill>
                  <a:schemeClr val="dk2"/>
                </a:solidFill>
              </a:rPr>
              <a:t>posted in Google Classroom</a:t>
            </a:r>
            <a:r>
              <a:rPr lang="en" sz="1300">
                <a:solidFill>
                  <a:schemeClr val="dk2"/>
                </a:solidFill>
              </a:rPr>
              <a:t>.</a:t>
            </a:r>
            <a:endParaRPr sz="1300">
              <a:solidFill>
                <a:schemeClr val="dk2"/>
              </a:solidFill>
            </a:endParaRPr>
          </a:p>
        </p:txBody>
      </p:sp>
      <p:sp>
        <p:nvSpPr>
          <p:cNvPr id="1590" name="Google Shape;1590;p142"/>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591" name="Google Shape;1591;p142"/>
          <p:cNvSpPr txBox="1"/>
          <p:nvPr/>
        </p:nvSpPr>
        <p:spPr>
          <a:xfrm>
            <a:off x="7670325" y="2307675"/>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06-PS1-4. Physical vs. Chemical Properties in Matter</a:t>
            </a:r>
            <a:r>
              <a:rPr lang="en" sz="1200">
                <a:solidFill>
                  <a:schemeClr val="lt1"/>
                </a:solidFill>
                <a:latin typeface="Calibri"/>
                <a:ea typeface="Calibri"/>
                <a:cs typeface="Calibri"/>
                <a:sym typeface="Calibri"/>
              </a:rPr>
              <a:t>-Students will be able to explain the difference between chemical and physical properties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595" name="Shape 1595"/>
        <p:cNvGrpSpPr/>
        <p:nvPr/>
      </p:nvGrpSpPr>
      <p:grpSpPr>
        <a:xfrm>
          <a:off x="0" y="0"/>
          <a:ext cx="0" cy="0"/>
          <a:chOff x="0" y="0"/>
          <a:chExt cx="0" cy="0"/>
        </a:xfrm>
      </p:grpSpPr>
      <p:pic>
        <p:nvPicPr>
          <p:cNvPr id="1596" name="Google Shape;1596;p14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597" name="Google Shape;1597;p14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1-12 &amp;13</a:t>
            </a:r>
            <a:endParaRPr b="1" sz="1600"/>
          </a:p>
        </p:txBody>
      </p:sp>
      <p:sp>
        <p:nvSpPr>
          <p:cNvPr id="1598" name="Google Shape;1598;p143"/>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599" name="Google Shape;1599;p143"/>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Physical &amp; Chemical Properties</a:t>
            </a:r>
            <a:endParaRPr b="1" sz="1600"/>
          </a:p>
        </p:txBody>
      </p:sp>
      <p:sp>
        <p:nvSpPr>
          <p:cNvPr id="1600" name="Google Shape;1600;p143"/>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601" name="Google Shape;1601;p143"/>
          <p:cNvSpPr txBox="1"/>
          <p:nvPr/>
        </p:nvSpPr>
        <p:spPr>
          <a:xfrm>
            <a:off x="2344950" y="2210850"/>
            <a:ext cx="4616100" cy="71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#2.</a:t>
            </a:r>
            <a:endParaRPr sz="1500">
              <a:solidFill>
                <a:schemeClr val="dk2"/>
              </a:solidFill>
            </a:endParaRPr>
          </a:p>
          <a:p>
            <a:pPr indent="0" lvl="0" marL="0" rtl="0" algn="l">
              <a:lnSpc>
                <a:spcPct val="115000"/>
              </a:lnSpc>
              <a:spcBef>
                <a:spcPts val="0"/>
              </a:spcBef>
              <a:spcAft>
                <a:spcPts val="0"/>
              </a:spcAft>
              <a:buNone/>
            </a:pPr>
            <a:r>
              <a:rPr lang="en" sz="1500">
                <a:solidFill>
                  <a:schemeClr val="dk2"/>
                </a:solidFill>
              </a:rPr>
              <a:t>2. Students will </a:t>
            </a:r>
            <a:r>
              <a:rPr lang="en" sz="1500">
                <a:solidFill>
                  <a:srgbClr val="FF0000"/>
                </a:solidFill>
              </a:rPr>
              <a:t>take a practice Matter NGSS test.</a:t>
            </a:r>
            <a:endParaRPr sz="1500">
              <a:solidFill>
                <a:schemeClr val="dk2"/>
              </a:solidFill>
            </a:endParaRPr>
          </a:p>
        </p:txBody>
      </p:sp>
      <p:sp>
        <p:nvSpPr>
          <p:cNvPr id="1602" name="Google Shape;1602;p143"/>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603" name="Google Shape;1603;p143"/>
          <p:cNvSpPr txBox="1"/>
          <p:nvPr/>
        </p:nvSpPr>
        <p:spPr>
          <a:xfrm>
            <a:off x="7670325" y="2307675"/>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06-PS1-4. Physical vs. Chemical Properties in Matter</a:t>
            </a:r>
            <a:r>
              <a:rPr lang="en" sz="1200">
                <a:solidFill>
                  <a:schemeClr val="lt1"/>
                </a:solidFill>
                <a:latin typeface="Calibri"/>
                <a:ea typeface="Calibri"/>
                <a:cs typeface="Calibri"/>
                <a:sym typeface="Calibri"/>
              </a:rPr>
              <a:t>-Students will be able to explain the difference between chemical and physical properties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07" name="Shape 1607"/>
        <p:cNvGrpSpPr/>
        <p:nvPr/>
      </p:nvGrpSpPr>
      <p:grpSpPr>
        <a:xfrm>
          <a:off x="0" y="0"/>
          <a:ext cx="0" cy="0"/>
          <a:chOff x="0" y="0"/>
          <a:chExt cx="0" cy="0"/>
        </a:xfrm>
      </p:grpSpPr>
      <p:pic>
        <p:nvPicPr>
          <p:cNvPr id="1608" name="Google Shape;1608;p14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609" name="Google Shape;1609;p14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1-16-23</a:t>
            </a:r>
            <a:endParaRPr b="1" sz="1600"/>
          </a:p>
        </p:txBody>
      </p:sp>
      <p:sp>
        <p:nvSpPr>
          <p:cNvPr id="1610" name="Google Shape;1610;p144"/>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611" name="Google Shape;1611;p144"/>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endParaRPr b="1" sz="1600"/>
          </a:p>
        </p:txBody>
      </p:sp>
      <p:sp>
        <p:nvSpPr>
          <p:cNvPr id="1612" name="Google Shape;1612;p144"/>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613" name="Google Shape;1613;p144"/>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2400">
                <a:solidFill>
                  <a:schemeClr val="dk2"/>
                </a:solidFill>
              </a:rPr>
              <a:t>PRESIDENT’S DAY</a:t>
            </a:r>
            <a:endParaRPr b="1" sz="24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614" name="Google Shape;1614;p144"/>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615" name="Google Shape;1615;p144"/>
          <p:cNvSpPr txBox="1"/>
          <p:nvPr/>
        </p:nvSpPr>
        <p:spPr>
          <a:xfrm>
            <a:off x="7670325" y="21354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06-EES2-3-Plate Tectonics-</a:t>
            </a:r>
            <a:r>
              <a:rPr lang="en" sz="1200">
                <a:solidFill>
                  <a:schemeClr val="lt1"/>
                </a:solidFill>
                <a:latin typeface="Calibri"/>
                <a:ea typeface="Calibri"/>
                <a:cs typeface="Calibri"/>
                <a:sym typeface="Calibri"/>
              </a:rPr>
              <a:t>Students will analyze and interpret data to explain how the distribution of fossils &amp; rocks, continental shapes, and seafloor structures provide evidence of past plate motions.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19" name="Shape 1619"/>
        <p:cNvGrpSpPr/>
        <p:nvPr/>
      </p:nvGrpSpPr>
      <p:grpSpPr>
        <a:xfrm>
          <a:off x="0" y="0"/>
          <a:ext cx="0" cy="0"/>
          <a:chOff x="0" y="0"/>
          <a:chExt cx="0" cy="0"/>
        </a:xfrm>
      </p:grpSpPr>
      <p:pic>
        <p:nvPicPr>
          <p:cNvPr id="1620" name="Google Shape;1620;p14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621" name="Google Shape;1621;p14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1-17-23</a:t>
            </a:r>
            <a:endParaRPr b="1" sz="1600"/>
          </a:p>
        </p:txBody>
      </p:sp>
      <p:sp>
        <p:nvSpPr>
          <p:cNvPr id="1622" name="Google Shape;1622;p145"/>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weathering and erosion have changed Earth’s surface over time.</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623" name="Google Shape;1623;p145"/>
          <p:cNvSpPr txBox="1"/>
          <p:nvPr>
            <p:ph idx="1" type="body"/>
          </p:nvPr>
        </p:nvSpPr>
        <p:spPr>
          <a:xfrm>
            <a:off x="2266200" y="771150"/>
            <a:ext cx="4787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Weathering &amp; Erosion (Rock Cycle)</a:t>
            </a:r>
            <a:endParaRPr b="1" sz="1600"/>
          </a:p>
        </p:txBody>
      </p:sp>
      <p:sp>
        <p:nvSpPr>
          <p:cNvPr id="1624" name="Google Shape;1624;p145"/>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625" name="Google Shape;1625;p145"/>
          <p:cNvSpPr txBox="1"/>
          <p:nvPr/>
        </p:nvSpPr>
        <p:spPr>
          <a:xfrm>
            <a:off x="2344950" y="2260325"/>
            <a:ext cx="4616100" cy="77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#14.</a:t>
            </a:r>
            <a:endParaRPr sz="1500">
              <a:solidFill>
                <a:schemeClr val="dk2"/>
              </a:solidFill>
            </a:endParaRPr>
          </a:p>
          <a:p>
            <a:pPr indent="0" lvl="0" marL="0" rtl="0" algn="l">
              <a:lnSpc>
                <a:spcPct val="115000"/>
              </a:lnSpc>
              <a:spcBef>
                <a:spcPts val="0"/>
              </a:spcBef>
              <a:spcAft>
                <a:spcPts val="0"/>
              </a:spcAft>
              <a:buNone/>
            </a:pPr>
            <a:r>
              <a:rPr lang="en" sz="1500">
                <a:solidFill>
                  <a:schemeClr val="dk2"/>
                </a:solidFill>
              </a:rPr>
              <a:t>2. Students will watch the Generation Genius video </a:t>
            </a:r>
            <a:r>
              <a:rPr lang="en" sz="1500">
                <a:solidFill>
                  <a:srgbClr val="FF0000"/>
                </a:solidFill>
              </a:rPr>
              <a:t>“Rocks &amp; Minerals” (072) </a:t>
            </a:r>
            <a:r>
              <a:rPr lang="en" sz="1500">
                <a:solidFill>
                  <a:schemeClr val="dk2"/>
                </a:solidFill>
              </a:rPr>
              <a:t>and complete the video worksheet posted in Google Classroom.</a:t>
            </a:r>
            <a:endParaRPr sz="1500">
              <a:solidFill>
                <a:schemeClr val="dk2"/>
              </a:solidFill>
            </a:endParaRPr>
          </a:p>
        </p:txBody>
      </p:sp>
      <p:sp>
        <p:nvSpPr>
          <p:cNvPr id="1626" name="Google Shape;1626;p145"/>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627" name="Google Shape;1627;p145"/>
          <p:cNvSpPr txBox="1"/>
          <p:nvPr/>
        </p:nvSpPr>
        <p:spPr>
          <a:xfrm>
            <a:off x="7670325" y="2135475"/>
            <a:ext cx="14736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100">
                <a:solidFill>
                  <a:schemeClr val="lt1"/>
                </a:solidFill>
                <a:latin typeface="Calibri"/>
                <a:ea typeface="Calibri"/>
                <a:cs typeface="Calibri"/>
                <a:sym typeface="Calibri"/>
              </a:rPr>
              <a:t>06-EES2-2-Weathering  &amp; Erosion/Rock Cycle-</a:t>
            </a:r>
            <a:r>
              <a:rPr lang="en" sz="1200">
                <a:solidFill>
                  <a:schemeClr val="lt1"/>
                </a:solidFill>
                <a:latin typeface="Calibri"/>
                <a:ea typeface="Calibri"/>
                <a:cs typeface="Calibri"/>
                <a:sym typeface="Calibri"/>
              </a:rPr>
              <a:t>Students will construct an explanation based on evidence for how geoscience processes have changed Earth’s surfaces over time.</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31" name="Shape 1631"/>
        <p:cNvGrpSpPr/>
        <p:nvPr/>
      </p:nvGrpSpPr>
      <p:grpSpPr>
        <a:xfrm>
          <a:off x="0" y="0"/>
          <a:ext cx="0" cy="0"/>
          <a:chOff x="0" y="0"/>
          <a:chExt cx="0" cy="0"/>
        </a:xfrm>
      </p:grpSpPr>
      <p:pic>
        <p:nvPicPr>
          <p:cNvPr id="1632" name="Google Shape;1632;p14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633" name="Google Shape;1633;p14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1-18-23</a:t>
            </a:r>
            <a:endParaRPr b="1" sz="1600"/>
          </a:p>
        </p:txBody>
      </p:sp>
      <p:sp>
        <p:nvSpPr>
          <p:cNvPr id="1634" name="Google Shape;1634;p146"/>
          <p:cNvSpPr txBox="1"/>
          <p:nvPr>
            <p:ph idx="1" type="body"/>
          </p:nvPr>
        </p:nvSpPr>
        <p:spPr>
          <a:xfrm>
            <a:off x="2344950" y="1139898"/>
            <a:ext cx="4787400" cy="6555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a:t>
            </a:r>
            <a:r>
              <a:rPr i="1" lang="en" sz="1400">
                <a:solidFill>
                  <a:schemeClr val="dk1"/>
                </a:solidFill>
                <a:latin typeface="Calibri"/>
                <a:ea typeface="Calibri"/>
                <a:cs typeface="Calibri"/>
                <a:sym typeface="Calibri"/>
              </a:rPr>
              <a:t>I can explain how weathering and erosion have changed Earth’s surface over time.</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400">
              <a:solidFill>
                <a:schemeClr val="dk1"/>
              </a:solidFill>
              <a:latin typeface="Calibri"/>
              <a:ea typeface="Calibri"/>
              <a:cs typeface="Calibri"/>
              <a:sym typeface="Calibri"/>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635" name="Google Shape;1635;p146"/>
          <p:cNvSpPr txBox="1"/>
          <p:nvPr>
            <p:ph idx="1" type="body"/>
          </p:nvPr>
        </p:nvSpPr>
        <p:spPr>
          <a:xfrm>
            <a:off x="2344950" y="718900"/>
            <a:ext cx="49947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Standard: </a:t>
            </a:r>
            <a:r>
              <a:rPr b="1" lang="en" sz="1600"/>
              <a:t>Weathering &amp; Erosion (Rock Cycle)</a:t>
            </a:r>
            <a:endParaRPr b="1" sz="1600"/>
          </a:p>
          <a:p>
            <a:pPr indent="0" lvl="0" marL="0" rtl="0" algn="l">
              <a:spcBef>
                <a:spcPts val="1600"/>
              </a:spcBef>
              <a:spcAft>
                <a:spcPts val="1600"/>
              </a:spcAft>
              <a:buNone/>
            </a:pPr>
            <a:r>
              <a:t/>
            </a:r>
            <a:endParaRPr b="1" sz="1600"/>
          </a:p>
        </p:txBody>
      </p:sp>
      <p:sp>
        <p:nvSpPr>
          <p:cNvPr id="1636" name="Google Shape;1636;p146"/>
          <p:cNvSpPr txBox="1"/>
          <p:nvPr>
            <p:ph idx="1" type="body"/>
          </p:nvPr>
        </p:nvSpPr>
        <p:spPr>
          <a:xfrm>
            <a:off x="2266200" y="187650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637" name="Google Shape;1637;p146"/>
          <p:cNvSpPr txBox="1"/>
          <p:nvPr/>
        </p:nvSpPr>
        <p:spPr>
          <a:xfrm>
            <a:off x="2344950" y="2260325"/>
            <a:ext cx="4616100" cy="103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#5.</a:t>
            </a:r>
            <a:endParaRPr sz="1500">
              <a:solidFill>
                <a:schemeClr val="dk2"/>
              </a:solidFill>
            </a:endParaRPr>
          </a:p>
          <a:p>
            <a:pPr indent="0" lvl="0" marL="0" rtl="0" algn="l">
              <a:lnSpc>
                <a:spcPct val="115000"/>
              </a:lnSpc>
              <a:spcBef>
                <a:spcPts val="0"/>
              </a:spcBef>
              <a:spcAft>
                <a:spcPts val="0"/>
              </a:spcAft>
              <a:buNone/>
            </a:pPr>
            <a:r>
              <a:rPr lang="en" sz="1500">
                <a:solidFill>
                  <a:schemeClr val="dk2"/>
                </a:solidFill>
              </a:rPr>
              <a:t>2. Students will take “</a:t>
            </a:r>
            <a:r>
              <a:rPr lang="en" sz="1500">
                <a:solidFill>
                  <a:srgbClr val="FF0000"/>
                </a:solidFill>
              </a:rPr>
              <a:t>The Rock Cycle" notes</a:t>
            </a:r>
            <a:r>
              <a:rPr lang="en" sz="1500">
                <a:solidFill>
                  <a:schemeClr val="dk2"/>
                </a:solidFill>
              </a:rPr>
              <a:t> </a:t>
            </a:r>
            <a:r>
              <a:rPr lang="en" sz="1500">
                <a:solidFill>
                  <a:srgbClr val="FF0000"/>
                </a:solidFill>
              </a:rPr>
              <a:t>(073) </a:t>
            </a:r>
            <a:r>
              <a:rPr lang="en" sz="1500">
                <a:solidFill>
                  <a:schemeClr val="dk2"/>
                </a:solidFill>
              </a:rPr>
              <a:t>attached in Google Classroom.</a:t>
            </a:r>
            <a:endParaRPr sz="15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638" name="Google Shape;1638;p146"/>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639" name="Google Shape;1639;p146"/>
          <p:cNvSpPr txBox="1"/>
          <p:nvPr/>
        </p:nvSpPr>
        <p:spPr>
          <a:xfrm>
            <a:off x="7670325" y="2095525"/>
            <a:ext cx="15180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lt1"/>
                </a:solidFill>
                <a:latin typeface="Calibri"/>
                <a:ea typeface="Calibri"/>
                <a:cs typeface="Calibri"/>
                <a:sym typeface="Calibri"/>
              </a:rPr>
              <a:t>06-EES2-2-Weathering  &amp; Erosion/Rock Cycle-</a:t>
            </a:r>
            <a:r>
              <a:rPr lang="en" sz="1200">
                <a:solidFill>
                  <a:schemeClr val="lt1"/>
                </a:solidFill>
                <a:latin typeface="Calibri"/>
                <a:ea typeface="Calibri"/>
                <a:cs typeface="Calibri"/>
                <a:sym typeface="Calibri"/>
              </a:rPr>
              <a:t>Students will construct an explanation based on evidence for how geoscience processes have changed Earth’s surfaces over time.</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43" name="Shape 1643"/>
        <p:cNvGrpSpPr/>
        <p:nvPr/>
      </p:nvGrpSpPr>
      <p:grpSpPr>
        <a:xfrm>
          <a:off x="0" y="0"/>
          <a:ext cx="0" cy="0"/>
          <a:chOff x="0" y="0"/>
          <a:chExt cx="0" cy="0"/>
        </a:xfrm>
      </p:grpSpPr>
      <p:pic>
        <p:nvPicPr>
          <p:cNvPr id="1644" name="Google Shape;1644;p147"/>
          <p:cNvPicPr preferRelativeResize="0"/>
          <p:nvPr/>
        </p:nvPicPr>
        <p:blipFill rotWithShape="1">
          <a:blip r:embed="rId3">
            <a:alphaModFix/>
          </a:blip>
          <a:srcRect b="9820" l="0" r="0" t="0"/>
          <a:stretch/>
        </p:blipFill>
        <p:spPr>
          <a:xfrm>
            <a:off x="1079000" y="-152725"/>
            <a:ext cx="6591325" cy="5083574"/>
          </a:xfrm>
          <a:prstGeom prst="rect">
            <a:avLst/>
          </a:prstGeom>
          <a:noFill/>
          <a:ln>
            <a:noFill/>
          </a:ln>
        </p:spPr>
      </p:pic>
      <p:sp>
        <p:nvSpPr>
          <p:cNvPr id="1645" name="Google Shape;1645;p14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1-19-23</a:t>
            </a:r>
            <a:endParaRPr b="1" sz="1600"/>
          </a:p>
        </p:txBody>
      </p:sp>
      <p:sp>
        <p:nvSpPr>
          <p:cNvPr id="1646" name="Google Shape;1646;p147"/>
          <p:cNvSpPr txBox="1"/>
          <p:nvPr>
            <p:ph idx="1" type="body"/>
          </p:nvPr>
        </p:nvSpPr>
        <p:spPr>
          <a:xfrm>
            <a:off x="2344950" y="1139898"/>
            <a:ext cx="4787400" cy="6555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weathering and erosion have changed Earth’s surface over time.</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400">
              <a:solidFill>
                <a:schemeClr val="dk1"/>
              </a:solidFill>
              <a:latin typeface="Calibri"/>
              <a:ea typeface="Calibri"/>
              <a:cs typeface="Calibri"/>
              <a:sym typeface="Calibri"/>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647" name="Google Shape;1647;p147"/>
          <p:cNvSpPr txBox="1"/>
          <p:nvPr>
            <p:ph idx="1" type="body"/>
          </p:nvPr>
        </p:nvSpPr>
        <p:spPr>
          <a:xfrm>
            <a:off x="2344950" y="718900"/>
            <a:ext cx="49947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Standard: Weathering &amp; Erosion (Rock Cycle)</a:t>
            </a:r>
            <a:endParaRPr b="1" sz="1600"/>
          </a:p>
          <a:p>
            <a:pPr indent="0" lvl="0" marL="0" rtl="0" algn="l">
              <a:spcBef>
                <a:spcPts val="1600"/>
              </a:spcBef>
              <a:spcAft>
                <a:spcPts val="1600"/>
              </a:spcAft>
              <a:buNone/>
            </a:pPr>
            <a:r>
              <a:t/>
            </a:r>
            <a:endParaRPr b="1" sz="1600"/>
          </a:p>
        </p:txBody>
      </p:sp>
      <p:sp>
        <p:nvSpPr>
          <p:cNvPr id="1648" name="Google Shape;1648;p147"/>
          <p:cNvSpPr txBox="1"/>
          <p:nvPr>
            <p:ph idx="1" type="body"/>
          </p:nvPr>
        </p:nvSpPr>
        <p:spPr>
          <a:xfrm>
            <a:off x="2266200" y="187650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649" name="Google Shape;1649;p147"/>
          <p:cNvSpPr txBox="1"/>
          <p:nvPr/>
        </p:nvSpPr>
        <p:spPr>
          <a:xfrm>
            <a:off x="2344950" y="2260325"/>
            <a:ext cx="4616100" cy="103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#6.</a:t>
            </a:r>
            <a:endParaRPr sz="1500">
              <a:solidFill>
                <a:schemeClr val="dk2"/>
              </a:solidFill>
            </a:endParaRPr>
          </a:p>
          <a:p>
            <a:pPr indent="0" lvl="0" marL="0" rtl="0" algn="l">
              <a:lnSpc>
                <a:spcPct val="115000"/>
              </a:lnSpc>
              <a:spcBef>
                <a:spcPts val="0"/>
              </a:spcBef>
              <a:spcAft>
                <a:spcPts val="0"/>
              </a:spcAft>
              <a:buNone/>
            </a:pPr>
            <a:r>
              <a:rPr lang="en" sz="1500">
                <a:solidFill>
                  <a:schemeClr val="dk2"/>
                </a:solidFill>
              </a:rPr>
              <a:t>2. Students will do the </a:t>
            </a:r>
            <a:r>
              <a:rPr lang="en" sz="1500">
                <a:solidFill>
                  <a:srgbClr val="FF0000"/>
                </a:solidFill>
              </a:rPr>
              <a:t>Rock Cycle vocabulary (073A)</a:t>
            </a:r>
            <a:r>
              <a:rPr lang="en" sz="1500">
                <a:solidFill>
                  <a:schemeClr val="dk2"/>
                </a:solidFill>
              </a:rPr>
              <a:t> attached in Google Classroom.</a:t>
            </a:r>
            <a:endParaRPr sz="15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650" name="Google Shape;1650;p147"/>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651" name="Google Shape;1651;p147"/>
          <p:cNvSpPr txBox="1"/>
          <p:nvPr/>
        </p:nvSpPr>
        <p:spPr>
          <a:xfrm>
            <a:off x="7670325" y="2095525"/>
            <a:ext cx="15180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lt1"/>
                </a:solidFill>
                <a:latin typeface="Calibri"/>
                <a:ea typeface="Calibri"/>
                <a:cs typeface="Calibri"/>
                <a:sym typeface="Calibri"/>
              </a:rPr>
              <a:t>06-EES2-2-Weathering  &amp; Erosion/Rock Cycle-</a:t>
            </a:r>
            <a:r>
              <a:rPr lang="en" sz="1200">
                <a:solidFill>
                  <a:schemeClr val="lt1"/>
                </a:solidFill>
                <a:latin typeface="Calibri"/>
                <a:ea typeface="Calibri"/>
                <a:cs typeface="Calibri"/>
                <a:sym typeface="Calibri"/>
              </a:rPr>
              <a:t>Students will construct an explanation based on evidence for how geoscience processes have changed Earth’s surfaces over time.</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55" name="Shape 1655"/>
        <p:cNvGrpSpPr/>
        <p:nvPr/>
      </p:nvGrpSpPr>
      <p:grpSpPr>
        <a:xfrm>
          <a:off x="0" y="0"/>
          <a:ext cx="0" cy="0"/>
          <a:chOff x="0" y="0"/>
          <a:chExt cx="0" cy="0"/>
        </a:xfrm>
      </p:grpSpPr>
      <p:pic>
        <p:nvPicPr>
          <p:cNvPr id="1656" name="Google Shape;1656;p14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657" name="Google Shape;1657;p14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1-20-23</a:t>
            </a:r>
            <a:endParaRPr b="1" sz="1600"/>
          </a:p>
        </p:txBody>
      </p:sp>
      <p:sp>
        <p:nvSpPr>
          <p:cNvPr id="1658" name="Google Shape;1658;p148"/>
          <p:cNvSpPr txBox="1"/>
          <p:nvPr>
            <p:ph idx="1" type="body"/>
          </p:nvPr>
        </p:nvSpPr>
        <p:spPr>
          <a:xfrm>
            <a:off x="2259300" y="1191288"/>
            <a:ext cx="4787400" cy="6366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400">
                <a:solidFill>
                  <a:schemeClr val="dk1"/>
                </a:solidFill>
                <a:latin typeface="Calibri"/>
                <a:ea typeface="Calibri"/>
                <a:cs typeface="Calibri"/>
                <a:sym typeface="Calibri"/>
              </a:rPr>
              <a:t>I can explain how weathering and erosion have changed Earth’s surface over time.</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659" name="Google Shape;1659;p148"/>
          <p:cNvSpPr txBox="1"/>
          <p:nvPr>
            <p:ph idx="1" type="body"/>
          </p:nvPr>
        </p:nvSpPr>
        <p:spPr>
          <a:xfrm>
            <a:off x="2259300" y="711225"/>
            <a:ext cx="4787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Standard: </a:t>
            </a:r>
            <a:r>
              <a:rPr b="1" lang="en" sz="1600"/>
              <a:t>Weathering &amp; Erosion (Rock Cycle)</a:t>
            </a:r>
            <a:endParaRPr b="1" sz="1600"/>
          </a:p>
          <a:p>
            <a:pPr indent="0" lvl="0" marL="0" rtl="0" algn="l">
              <a:spcBef>
                <a:spcPts val="1600"/>
              </a:spcBef>
              <a:spcAft>
                <a:spcPts val="1600"/>
              </a:spcAft>
              <a:buNone/>
            </a:pPr>
            <a:r>
              <a:t/>
            </a:r>
            <a:endParaRPr b="1" sz="1600"/>
          </a:p>
        </p:txBody>
      </p:sp>
      <p:sp>
        <p:nvSpPr>
          <p:cNvPr id="1660" name="Google Shape;1660;p148"/>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661" name="Google Shape;1661;p148"/>
          <p:cNvSpPr txBox="1"/>
          <p:nvPr/>
        </p:nvSpPr>
        <p:spPr>
          <a:xfrm>
            <a:off x="2344950" y="2260325"/>
            <a:ext cx="4616100" cy="103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a:t>
            </a:r>
            <a:r>
              <a:rPr lang="en" sz="1500">
                <a:solidFill>
                  <a:schemeClr val="dk2"/>
                </a:solidFill>
              </a:rPr>
              <a:t>Do Bell Ringer #2.</a:t>
            </a:r>
            <a:endParaRPr sz="1700">
              <a:solidFill>
                <a:schemeClr val="dk2"/>
              </a:solidFill>
            </a:endParaRPr>
          </a:p>
          <a:p>
            <a:pPr indent="0" lvl="0" marL="0" rtl="0" algn="l">
              <a:lnSpc>
                <a:spcPct val="115000"/>
              </a:lnSpc>
              <a:spcBef>
                <a:spcPts val="0"/>
              </a:spcBef>
              <a:spcAft>
                <a:spcPts val="0"/>
              </a:spcAft>
              <a:buNone/>
            </a:pPr>
            <a:r>
              <a:rPr lang="en" sz="1500">
                <a:solidFill>
                  <a:schemeClr val="dk2"/>
                </a:solidFill>
              </a:rPr>
              <a:t>2. Students will </a:t>
            </a:r>
            <a:r>
              <a:rPr lang="en" sz="1500">
                <a:solidFill>
                  <a:schemeClr val="dk2"/>
                </a:solidFill>
              </a:rPr>
              <a:t>complete the </a:t>
            </a:r>
            <a:r>
              <a:rPr lang="en" sz="1500">
                <a:solidFill>
                  <a:srgbClr val="FF0000"/>
                </a:solidFill>
              </a:rPr>
              <a:t>Doodles</a:t>
            </a:r>
            <a:r>
              <a:rPr lang="en" sz="1500">
                <a:solidFill>
                  <a:schemeClr val="dk2"/>
                </a:solidFill>
              </a:rPr>
              <a:t>: </a:t>
            </a:r>
            <a:r>
              <a:rPr lang="en" sz="1500">
                <a:solidFill>
                  <a:srgbClr val="FF0000"/>
                </a:solidFill>
              </a:rPr>
              <a:t>Rock Cycle Diagram &amp; Notes foldable (074) </a:t>
            </a:r>
            <a:r>
              <a:rPr lang="en" sz="1500">
                <a:solidFill>
                  <a:schemeClr val="dk2"/>
                </a:solidFill>
              </a:rPr>
              <a:t>attached in Google Classroom.</a:t>
            </a:r>
            <a:endParaRPr sz="15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662" name="Google Shape;1662;p148"/>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663" name="Google Shape;1663;p148"/>
          <p:cNvSpPr txBox="1"/>
          <p:nvPr/>
        </p:nvSpPr>
        <p:spPr>
          <a:xfrm>
            <a:off x="7618575" y="2125475"/>
            <a:ext cx="14736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lt1"/>
                </a:solidFill>
                <a:latin typeface="Calibri"/>
                <a:ea typeface="Calibri"/>
                <a:cs typeface="Calibri"/>
                <a:sym typeface="Calibri"/>
              </a:rPr>
              <a:t>06-EES2-2-Weathering  &amp; Erosion/Rock Cycle-</a:t>
            </a:r>
            <a:r>
              <a:rPr lang="en" sz="1200">
                <a:solidFill>
                  <a:schemeClr val="lt1"/>
                </a:solidFill>
                <a:latin typeface="Calibri"/>
                <a:ea typeface="Calibri"/>
                <a:cs typeface="Calibri"/>
                <a:sym typeface="Calibri"/>
              </a:rPr>
              <a:t>Students will construct an explanation based on evidence for how geoscience processes have changed Earth’s surfaces over time.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67" name="Shape 1667"/>
        <p:cNvGrpSpPr/>
        <p:nvPr/>
      </p:nvGrpSpPr>
      <p:grpSpPr>
        <a:xfrm>
          <a:off x="0" y="0"/>
          <a:ext cx="0" cy="0"/>
          <a:chOff x="0" y="0"/>
          <a:chExt cx="0" cy="0"/>
        </a:xfrm>
      </p:grpSpPr>
      <p:pic>
        <p:nvPicPr>
          <p:cNvPr id="1668" name="Google Shape;1668;p14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669" name="Google Shape;1669;p14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1-23-23</a:t>
            </a:r>
            <a:endParaRPr b="1" sz="1600"/>
          </a:p>
        </p:txBody>
      </p:sp>
      <p:sp>
        <p:nvSpPr>
          <p:cNvPr id="1670" name="Google Shape;1670;p149"/>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the distribution of fossils &amp; rocks, continental shapes, and seafloor structures provide evidence of past plate motions.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671" name="Google Shape;1671;p149"/>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Plate Tectonics</a:t>
            </a:r>
            <a:endParaRPr b="1" sz="1600"/>
          </a:p>
        </p:txBody>
      </p:sp>
      <p:sp>
        <p:nvSpPr>
          <p:cNvPr id="1672" name="Google Shape;1672;p149"/>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673" name="Google Shape;1673;p149"/>
          <p:cNvSpPr txBox="1"/>
          <p:nvPr/>
        </p:nvSpPr>
        <p:spPr>
          <a:xfrm>
            <a:off x="2291100" y="2260325"/>
            <a:ext cx="5202600" cy="15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a:t>
            </a:r>
            <a:r>
              <a:rPr lang="en">
                <a:solidFill>
                  <a:schemeClr val="dk2"/>
                </a:solidFill>
              </a:rPr>
              <a:t>Do BellRinger #7.</a:t>
            </a:r>
            <a:endParaRPr>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2"/>
                </a:solidFill>
              </a:rPr>
              <a:t>2. Students will go to the online activity: Interactives-"Dynamic Earth" attached in Google Classroom and complete the </a:t>
            </a:r>
            <a:r>
              <a:rPr lang="en">
                <a:solidFill>
                  <a:srgbClr val="FF0000"/>
                </a:solidFill>
              </a:rPr>
              <a:t>"Dynamic Earth " Online Activity (075) </a:t>
            </a:r>
            <a:r>
              <a:rPr lang="en">
                <a:solidFill>
                  <a:schemeClr val="dk2"/>
                </a:solidFill>
              </a:rPr>
              <a:t>as they go through the simulation.</a:t>
            </a:r>
            <a:endParaRPr>
              <a:solidFill>
                <a:schemeClr val="dk2"/>
              </a:solidFill>
            </a:endParaRPr>
          </a:p>
          <a:p>
            <a:pPr indent="0" lvl="0" marL="0" rtl="0" algn="l">
              <a:lnSpc>
                <a:spcPct val="115000"/>
              </a:lnSpc>
              <a:spcBef>
                <a:spcPts val="0"/>
              </a:spcBef>
              <a:spcAft>
                <a:spcPts val="0"/>
              </a:spcAft>
              <a:buNone/>
            </a:pPr>
            <a:r>
              <a:t/>
            </a:r>
            <a:endParaRPr sz="1500">
              <a:solidFill>
                <a:schemeClr val="dk2"/>
              </a:solidFill>
            </a:endParaRPr>
          </a:p>
        </p:txBody>
      </p:sp>
      <p:sp>
        <p:nvSpPr>
          <p:cNvPr id="1674" name="Google Shape;1674;p149"/>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675" name="Google Shape;1675;p149"/>
          <p:cNvSpPr txBox="1"/>
          <p:nvPr/>
        </p:nvSpPr>
        <p:spPr>
          <a:xfrm>
            <a:off x="7670325" y="21354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06-EES2-3-Plate Tectonics-</a:t>
            </a:r>
            <a:r>
              <a:rPr lang="en" sz="1200">
                <a:solidFill>
                  <a:schemeClr val="lt1"/>
                </a:solidFill>
                <a:latin typeface="Calibri"/>
                <a:ea typeface="Calibri"/>
                <a:cs typeface="Calibri"/>
                <a:sym typeface="Calibri"/>
              </a:rPr>
              <a:t>Students will analyze and interpret data to explain how the distribution of fossils &amp; rocks, continental shapes, and seafloor structures provide evidence of past plate motions.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79" name="Shape 1679"/>
        <p:cNvGrpSpPr/>
        <p:nvPr/>
      </p:nvGrpSpPr>
      <p:grpSpPr>
        <a:xfrm>
          <a:off x="0" y="0"/>
          <a:ext cx="0" cy="0"/>
          <a:chOff x="0" y="0"/>
          <a:chExt cx="0" cy="0"/>
        </a:xfrm>
      </p:grpSpPr>
      <p:pic>
        <p:nvPicPr>
          <p:cNvPr id="1680" name="Google Shape;1680;p15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681" name="Google Shape;1681;p15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1-24-23</a:t>
            </a:r>
            <a:endParaRPr b="1" sz="1600"/>
          </a:p>
        </p:txBody>
      </p:sp>
      <p:sp>
        <p:nvSpPr>
          <p:cNvPr id="1682" name="Google Shape;1682;p150"/>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the distribution of fossils &amp; rocks, continental shapes, and seafloor structures provide evidence of past plate motions.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683" name="Google Shape;1683;p150"/>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Plate Tectonics</a:t>
            </a:r>
            <a:endParaRPr b="1" sz="1600"/>
          </a:p>
        </p:txBody>
      </p:sp>
      <p:sp>
        <p:nvSpPr>
          <p:cNvPr id="1684" name="Google Shape;1684;p150"/>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685" name="Google Shape;1685;p150"/>
          <p:cNvSpPr txBox="1"/>
          <p:nvPr/>
        </p:nvSpPr>
        <p:spPr>
          <a:xfrm>
            <a:off x="2291100" y="2260325"/>
            <a:ext cx="4873200" cy="15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2"/>
                </a:solidFill>
              </a:rPr>
              <a:t>1. Do Bell Ringer #14.</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2"/>
                </a:solidFill>
              </a:rPr>
              <a:t>2. Students will run create a</a:t>
            </a:r>
            <a:r>
              <a:rPr lang="en" sz="1200">
                <a:solidFill>
                  <a:srgbClr val="FF0000"/>
                </a:solidFill>
              </a:rPr>
              <a:t> “Layers of the Earth Foldable-1” (076).</a:t>
            </a:r>
            <a:endParaRPr sz="1200">
              <a:solidFill>
                <a:srgbClr val="FF0000"/>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686" name="Google Shape;1686;p150"/>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687" name="Google Shape;1687;p150"/>
          <p:cNvSpPr txBox="1"/>
          <p:nvPr/>
        </p:nvSpPr>
        <p:spPr>
          <a:xfrm>
            <a:off x="7670325" y="21354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06-EES2-3-Plate Tectonics-</a:t>
            </a:r>
            <a:r>
              <a:rPr lang="en" sz="1200">
                <a:solidFill>
                  <a:schemeClr val="lt1"/>
                </a:solidFill>
                <a:latin typeface="Calibri"/>
                <a:ea typeface="Calibri"/>
                <a:cs typeface="Calibri"/>
                <a:sym typeface="Calibri"/>
              </a:rPr>
              <a:t>Students will analyze and interpret data to explain how the distribution of fossils &amp; rocks, continental shapes, and seafloor structures provide evidence of past plate motions.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91" name="Shape 1691"/>
        <p:cNvGrpSpPr/>
        <p:nvPr/>
      </p:nvGrpSpPr>
      <p:grpSpPr>
        <a:xfrm>
          <a:off x="0" y="0"/>
          <a:ext cx="0" cy="0"/>
          <a:chOff x="0" y="0"/>
          <a:chExt cx="0" cy="0"/>
        </a:xfrm>
      </p:grpSpPr>
      <p:pic>
        <p:nvPicPr>
          <p:cNvPr id="1692" name="Google Shape;1692;p15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693" name="Google Shape;1693;p15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1-25-23</a:t>
            </a:r>
            <a:endParaRPr b="1" sz="1600"/>
          </a:p>
        </p:txBody>
      </p:sp>
      <p:sp>
        <p:nvSpPr>
          <p:cNvPr id="1694" name="Google Shape;1694;p151"/>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the distribution of fossils &amp; rocks, continental shapes, and seafloor structures provide evidence of past plate motions.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695" name="Google Shape;1695;p151"/>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Plate Tectonics</a:t>
            </a:r>
            <a:endParaRPr b="1" sz="1600"/>
          </a:p>
        </p:txBody>
      </p:sp>
      <p:sp>
        <p:nvSpPr>
          <p:cNvPr id="1696" name="Google Shape;1696;p151"/>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697" name="Google Shape;1697;p151"/>
          <p:cNvSpPr txBox="1"/>
          <p:nvPr/>
        </p:nvSpPr>
        <p:spPr>
          <a:xfrm>
            <a:off x="2291100" y="2260325"/>
            <a:ext cx="4873200" cy="15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700">
                <a:solidFill>
                  <a:schemeClr val="dk2"/>
                </a:solidFill>
              </a:rPr>
              <a:t>1. Do Bell Riner #4.</a:t>
            </a:r>
            <a:endParaRPr sz="17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 sz="1700">
                <a:solidFill>
                  <a:schemeClr val="dk2"/>
                </a:solidFill>
              </a:rPr>
              <a:t>2. Students will create a</a:t>
            </a:r>
            <a:r>
              <a:rPr lang="en" sz="1700">
                <a:solidFill>
                  <a:srgbClr val="FF0000"/>
                </a:solidFill>
              </a:rPr>
              <a:t> “Layers of the Earth Foldable-2” (089).</a:t>
            </a:r>
            <a:endParaRPr sz="1700">
              <a:solidFill>
                <a:srgbClr val="FF0000"/>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698" name="Google Shape;1698;p151"/>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699" name="Google Shape;1699;p151"/>
          <p:cNvSpPr txBox="1"/>
          <p:nvPr/>
        </p:nvSpPr>
        <p:spPr>
          <a:xfrm>
            <a:off x="7670325" y="21354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06-EES2-3-Plate Tectonics-</a:t>
            </a:r>
            <a:r>
              <a:rPr lang="en" sz="1200">
                <a:solidFill>
                  <a:schemeClr val="lt1"/>
                </a:solidFill>
                <a:latin typeface="Calibri"/>
                <a:ea typeface="Calibri"/>
                <a:cs typeface="Calibri"/>
                <a:sym typeface="Calibri"/>
              </a:rPr>
              <a:t>Students will analyze and interpret data to explain how the distribution of fossils &amp; rocks, continental shapes, and seafloor structures provide evidence of past plate motions.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2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92" name="Google Shape;192;p2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8-28-23</a:t>
            </a:r>
            <a:endParaRPr b="1" sz="1600"/>
          </a:p>
        </p:txBody>
      </p:sp>
      <p:sp>
        <p:nvSpPr>
          <p:cNvPr id="193" name="Google Shape;193;p26"/>
          <p:cNvSpPr txBox="1"/>
          <p:nvPr>
            <p:ph idx="1" type="body"/>
          </p:nvPr>
        </p:nvSpPr>
        <p:spPr>
          <a:xfrm>
            <a:off x="2262150" y="1129500"/>
            <a:ext cx="47691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why it is important to use a standard system of measurement.</a:t>
            </a:r>
            <a:endParaRPr i="1" sz="1300">
              <a:solidFill>
                <a:schemeClr val="dk1"/>
              </a:solidFill>
            </a:endParaRPr>
          </a:p>
          <a:p>
            <a:pPr indent="0" lvl="0" marL="0" rtl="0" algn="l">
              <a:spcBef>
                <a:spcPts val="1600"/>
              </a:spcBef>
              <a:spcAft>
                <a:spcPts val="0"/>
              </a:spcAft>
              <a:buNone/>
            </a:pPr>
            <a:r>
              <a:t/>
            </a:r>
            <a:endParaRPr sz="1000">
              <a:solidFill>
                <a:schemeClr val="dk1"/>
              </a:solidFill>
              <a:latin typeface="Calibri"/>
              <a:ea typeface="Calibri"/>
              <a:cs typeface="Calibri"/>
              <a:sym typeface="Calibri"/>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94" name="Google Shape;194;p26"/>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Intro to Science</a:t>
            </a:r>
            <a:endParaRPr b="1" sz="1600"/>
          </a:p>
        </p:txBody>
      </p:sp>
      <p:sp>
        <p:nvSpPr>
          <p:cNvPr id="195" name="Google Shape;195;p26"/>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96" name="Google Shape;196;p26"/>
          <p:cNvSpPr txBox="1"/>
          <p:nvPr/>
        </p:nvSpPr>
        <p:spPr>
          <a:xfrm>
            <a:off x="2360250" y="2179950"/>
            <a:ext cx="4671000" cy="118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1. </a:t>
            </a:r>
            <a:r>
              <a:rPr lang="en" sz="1300"/>
              <a:t>The students will complete the </a:t>
            </a:r>
            <a:r>
              <a:rPr lang="en" sz="1300">
                <a:solidFill>
                  <a:srgbClr val="FF0000"/>
                </a:solidFill>
              </a:rPr>
              <a:t>“Density of a Hershey Bar Lab (012)</a:t>
            </a:r>
            <a:r>
              <a:rPr lang="en" sz="1300">
                <a:solidFill>
                  <a:schemeClr val="dk1"/>
                </a:solidFill>
              </a:rPr>
              <a:t> </a:t>
            </a:r>
            <a:r>
              <a:rPr lang="en" sz="1300" u="sng">
                <a:solidFill>
                  <a:schemeClr val="dk1"/>
                </a:solidFill>
              </a:rPr>
              <a:t>in class.</a:t>
            </a:r>
            <a:endParaRPr sz="1300" u="sng">
              <a:solidFill>
                <a:schemeClr val="dk1"/>
              </a:solidFill>
            </a:endParaRPr>
          </a:p>
          <a:p>
            <a:pPr indent="0" lvl="0" marL="0" rtl="0" algn="l">
              <a:spcBef>
                <a:spcPts val="0"/>
              </a:spcBef>
              <a:spcAft>
                <a:spcPts val="0"/>
              </a:spcAft>
              <a:buNone/>
            </a:pPr>
            <a:r>
              <a:rPr lang="en" sz="1300">
                <a:solidFill>
                  <a:schemeClr val="dk1"/>
                </a:solidFill>
              </a:rPr>
              <a:t>2. The lab sheet will be posted in GC for use at home, if needed.</a:t>
            </a:r>
            <a:endParaRPr sz="1300">
              <a:solidFill>
                <a:schemeClr val="dk1"/>
              </a:solidFill>
            </a:endParaRPr>
          </a:p>
          <a:p>
            <a:pPr indent="0" lvl="0" marL="0" rtl="0" algn="l">
              <a:spcBef>
                <a:spcPts val="0"/>
              </a:spcBef>
              <a:spcAft>
                <a:spcPts val="0"/>
              </a:spcAft>
              <a:buNone/>
            </a:pPr>
            <a:r>
              <a:t/>
            </a:r>
            <a:endParaRPr sz="1300">
              <a:solidFill>
                <a:srgbClr val="FF0000"/>
              </a:solidFill>
            </a:endParaRPr>
          </a:p>
          <a:p>
            <a:pPr indent="0" lvl="0" marL="0" rtl="0" algn="l">
              <a:lnSpc>
                <a:spcPct val="115000"/>
              </a:lnSpc>
              <a:spcBef>
                <a:spcPts val="0"/>
              </a:spcBef>
              <a:spcAft>
                <a:spcPts val="1600"/>
              </a:spcAft>
              <a:buNone/>
            </a:pPr>
            <a:r>
              <a:t/>
            </a:r>
            <a:endParaRPr sz="1300">
              <a:solidFill>
                <a:srgbClr val="FF0000"/>
              </a:solidFill>
            </a:endParaRPr>
          </a:p>
        </p:txBody>
      </p:sp>
      <p:sp>
        <p:nvSpPr>
          <p:cNvPr id="197" name="Google Shape;197;p26"/>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a:solidFill>
                  <a:srgbClr val="FFFFFF"/>
                </a:solidFill>
                <a:latin typeface="Calibri"/>
                <a:ea typeface="Calibri"/>
                <a:cs typeface="Calibri"/>
                <a:sym typeface="Calibri"/>
              </a:rPr>
              <a:t>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independent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control setup</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constant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standard unit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metric system</a:t>
            </a:r>
            <a:endParaRPr>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03" name="Shape 1703"/>
        <p:cNvGrpSpPr/>
        <p:nvPr/>
      </p:nvGrpSpPr>
      <p:grpSpPr>
        <a:xfrm>
          <a:off x="0" y="0"/>
          <a:ext cx="0" cy="0"/>
          <a:chOff x="0" y="0"/>
          <a:chExt cx="0" cy="0"/>
        </a:xfrm>
      </p:grpSpPr>
      <p:pic>
        <p:nvPicPr>
          <p:cNvPr id="1704" name="Google Shape;1704;p15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705" name="Google Shape;1705;p15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1-26-23</a:t>
            </a:r>
            <a:endParaRPr b="1" sz="1600"/>
          </a:p>
        </p:txBody>
      </p:sp>
      <p:sp>
        <p:nvSpPr>
          <p:cNvPr id="1706" name="Google Shape;1706;p152"/>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a:t>
            </a:r>
            <a:r>
              <a:rPr i="1" lang="en" sz="1400">
                <a:solidFill>
                  <a:schemeClr val="dk1"/>
                </a:solidFill>
                <a:latin typeface="Calibri"/>
                <a:ea typeface="Calibri"/>
                <a:cs typeface="Calibri"/>
                <a:sym typeface="Calibri"/>
              </a:rPr>
              <a:t>I can explain how weathering and erosion have changed Earth’s surface over time.</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707" name="Google Shape;1707;p152"/>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t>Weather &amp; Erosion (Rock Cycle)</a:t>
            </a:r>
            <a:endParaRPr b="1" sz="1600"/>
          </a:p>
        </p:txBody>
      </p:sp>
      <p:sp>
        <p:nvSpPr>
          <p:cNvPr id="1708" name="Google Shape;1708;p152"/>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709" name="Google Shape;1709;p152"/>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chemeClr val="dk2"/>
                </a:solidFill>
              </a:rPr>
              <a:t>1. Do Bell Riner #18.</a:t>
            </a:r>
            <a:endParaRPr sz="1700">
              <a:solidFill>
                <a:schemeClr val="dk2"/>
              </a:solidFill>
            </a:endParaRPr>
          </a:p>
          <a:p>
            <a:pPr indent="0" lvl="0" marL="0" rtl="0" algn="l">
              <a:lnSpc>
                <a:spcPct val="115000"/>
              </a:lnSpc>
              <a:spcBef>
                <a:spcPts val="0"/>
              </a:spcBef>
              <a:spcAft>
                <a:spcPts val="0"/>
              </a:spcAft>
              <a:buNone/>
            </a:pPr>
            <a:r>
              <a:rPr lang="en" sz="1700">
                <a:solidFill>
                  <a:schemeClr val="dk2"/>
                </a:solidFill>
              </a:rPr>
              <a:t>2. Students will complete the </a:t>
            </a:r>
            <a:r>
              <a:rPr lang="en" sz="1700">
                <a:solidFill>
                  <a:srgbClr val="FF0000"/>
                </a:solidFill>
              </a:rPr>
              <a:t>Doodles: Weathering Notes (078).</a:t>
            </a:r>
            <a:endParaRPr sz="1700">
              <a:solidFill>
                <a:srgbClr val="FF0000"/>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710" name="Google Shape;1710;p152"/>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711" name="Google Shape;1711;p152"/>
          <p:cNvSpPr txBox="1"/>
          <p:nvPr/>
        </p:nvSpPr>
        <p:spPr>
          <a:xfrm>
            <a:off x="7620375" y="2125475"/>
            <a:ext cx="14700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lt1"/>
                </a:solidFill>
                <a:latin typeface="Calibri"/>
                <a:ea typeface="Calibri"/>
                <a:cs typeface="Calibri"/>
                <a:sym typeface="Calibri"/>
              </a:rPr>
              <a:t>06-EES2-2-Weathering  &amp; Erosion/Rock Cycle-</a:t>
            </a:r>
            <a:r>
              <a:rPr lang="en" sz="1200">
                <a:solidFill>
                  <a:schemeClr val="lt1"/>
                </a:solidFill>
                <a:latin typeface="Calibri"/>
                <a:ea typeface="Calibri"/>
                <a:cs typeface="Calibri"/>
                <a:sym typeface="Calibri"/>
              </a:rPr>
              <a:t>Students will construct an explanation based on evidence for how geoscience processes have changed Earth’s surfaces over time.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15" name="Shape 1715"/>
        <p:cNvGrpSpPr/>
        <p:nvPr/>
      </p:nvGrpSpPr>
      <p:grpSpPr>
        <a:xfrm>
          <a:off x="0" y="0"/>
          <a:ext cx="0" cy="0"/>
          <a:chOff x="0" y="0"/>
          <a:chExt cx="0" cy="0"/>
        </a:xfrm>
      </p:grpSpPr>
      <p:pic>
        <p:nvPicPr>
          <p:cNvPr id="1716" name="Google Shape;1716;p15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717" name="Google Shape;1717;p15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1-27-23</a:t>
            </a:r>
            <a:endParaRPr b="1" sz="1600"/>
          </a:p>
        </p:txBody>
      </p:sp>
      <p:sp>
        <p:nvSpPr>
          <p:cNvPr id="1718" name="Google Shape;1718;p153"/>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a:t>
            </a:r>
            <a:r>
              <a:rPr i="1" lang="en" sz="1400">
                <a:solidFill>
                  <a:schemeClr val="dk1"/>
                </a:solidFill>
                <a:latin typeface="Calibri"/>
                <a:ea typeface="Calibri"/>
                <a:cs typeface="Calibri"/>
                <a:sym typeface="Calibri"/>
              </a:rPr>
              <a:t>I can explain how weathering and erosion have changed Earth’s surface over time.</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719" name="Google Shape;1719;p153"/>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Weather &amp; Erosion (Rock Cycle)</a:t>
            </a:r>
            <a:endParaRPr b="1" sz="1600"/>
          </a:p>
        </p:txBody>
      </p:sp>
      <p:sp>
        <p:nvSpPr>
          <p:cNvPr id="1720" name="Google Shape;1720;p153"/>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721" name="Google Shape;1721;p153"/>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chemeClr val="dk2"/>
                </a:solidFill>
              </a:rPr>
              <a:t>1. Do Bell Ringer #9.</a:t>
            </a:r>
            <a:endParaRPr sz="1700">
              <a:solidFill>
                <a:schemeClr val="dk2"/>
              </a:solidFill>
            </a:endParaRPr>
          </a:p>
          <a:p>
            <a:pPr indent="0" lvl="0" marL="0" rtl="0" algn="l">
              <a:lnSpc>
                <a:spcPct val="115000"/>
              </a:lnSpc>
              <a:spcBef>
                <a:spcPts val="0"/>
              </a:spcBef>
              <a:spcAft>
                <a:spcPts val="0"/>
              </a:spcAft>
              <a:buNone/>
            </a:pPr>
            <a:r>
              <a:rPr lang="en" sz="1700">
                <a:solidFill>
                  <a:schemeClr val="dk2"/>
                </a:solidFill>
              </a:rPr>
              <a:t>2. </a:t>
            </a:r>
            <a:r>
              <a:rPr lang="en" sz="1700">
                <a:solidFill>
                  <a:schemeClr val="dk2"/>
                </a:solidFill>
              </a:rPr>
              <a:t>Students will complete the </a:t>
            </a:r>
            <a:r>
              <a:rPr lang="en" sz="1700">
                <a:solidFill>
                  <a:srgbClr val="FF0000"/>
                </a:solidFill>
              </a:rPr>
              <a:t>Rock Cycle Scavenger Hunt (077).</a:t>
            </a:r>
            <a:endParaRPr sz="1700">
              <a:solidFill>
                <a:srgbClr val="FF0000"/>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722" name="Google Shape;1722;p153"/>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723" name="Google Shape;1723;p153"/>
          <p:cNvSpPr txBox="1"/>
          <p:nvPr/>
        </p:nvSpPr>
        <p:spPr>
          <a:xfrm>
            <a:off x="7618575" y="2125500"/>
            <a:ext cx="14736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lt1"/>
                </a:solidFill>
                <a:latin typeface="Calibri"/>
                <a:ea typeface="Calibri"/>
                <a:cs typeface="Calibri"/>
                <a:sym typeface="Calibri"/>
              </a:rPr>
              <a:t>06-EES2-2-Weathering  &amp; Erosion/Rock Cycle-</a:t>
            </a:r>
            <a:r>
              <a:rPr lang="en" sz="1200">
                <a:solidFill>
                  <a:schemeClr val="lt1"/>
                </a:solidFill>
                <a:latin typeface="Calibri"/>
                <a:ea typeface="Calibri"/>
                <a:cs typeface="Calibri"/>
                <a:sym typeface="Calibri"/>
              </a:rPr>
              <a:t>Students will construct an explanation based on evidence for how geoscience processes have changed Earth’s surfaces over time.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27" name="Shape 1727"/>
        <p:cNvGrpSpPr/>
        <p:nvPr/>
      </p:nvGrpSpPr>
      <p:grpSpPr>
        <a:xfrm>
          <a:off x="0" y="0"/>
          <a:ext cx="0" cy="0"/>
          <a:chOff x="0" y="0"/>
          <a:chExt cx="0" cy="0"/>
        </a:xfrm>
      </p:grpSpPr>
      <p:pic>
        <p:nvPicPr>
          <p:cNvPr id="1728" name="Google Shape;1728;p15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729" name="Google Shape;1729;p15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1-30-23</a:t>
            </a:r>
            <a:endParaRPr b="1" sz="1600"/>
          </a:p>
        </p:txBody>
      </p:sp>
      <p:sp>
        <p:nvSpPr>
          <p:cNvPr id="1730" name="Google Shape;1730;p154"/>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weathering and erosion have changed Earth’s surface over time.</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731" name="Google Shape;1731;p154"/>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t>Weather &amp; Erosion (Rock Cycle)</a:t>
            </a:r>
            <a:endParaRPr b="1" sz="1600"/>
          </a:p>
        </p:txBody>
      </p:sp>
      <p:sp>
        <p:nvSpPr>
          <p:cNvPr id="1732" name="Google Shape;1732;p154"/>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733" name="Google Shape;1733;p154"/>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chemeClr val="dk2"/>
                </a:solidFill>
              </a:rPr>
              <a:t>1. Do Bell Ringer #5.</a:t>
            </a:r>
            <a:endParaRPr sz="1700">
              <a:solidFill>
                <a:schemeClr val="dk2"/>
              </a:solidFill>
            </a:endParaRPr>
          </a:p>
          <a:p>
            <a:pPr indent="0" lvl="0" marL="0" rtl="0" algn="l">
              <a:lnSpc>
                <a:spcPct val="115000"/>
              </a:lnSpc>
              <a:spcBef>
                <a:spcPts val="0"/>
              </a:spcBef>
              <a:spcAft>
                <a:spcPts val="0"/>
              </a:spcAft>
              <a:buNone/>
            </a:pPr>
            <a:r>
              <a:rPr lang="en" sz="1700">
                <a:solidFill>
                  <a:schemeClr val="dk2"/>
                </a:solidFill>
              </a:rPr>
              <a:t>2. Students will start the </a:t>
            </a:r>
            <a:r>
              <a:rPr lang="en" sz="1700">
                <a:solidFill>
                  <a:srgbClr val="FF0000"/>
                </a:solidFill>
              </a:rPr>
              <a:t>Identifying </a:t>
            </a:r>
            <a:r>
              <a:rPr lang="en" sz="1700">
                <a:solidFill>
                  <a:srgbClr val="FF0000"/>
                </a:solidFill>
              </a:rPr>
              <a:t>Rocks Lab (079).</a:t>
            </a:r>
            <a:endParaRPr sz="1700">
              <a:solidFill>
                <a:srgbClr val="FF0000"/>
              </a:solidFill>
            </a:endParaRPr>
          </a:p>
          <a:p>
            <a:pPr indent="0" lvl="0" marL="0" rtl="0" algn="l">
              <a:lnSpc>
                <a:spcPct val="115000"/>
              </a:lnSpc>
              <a:spcBef>
                <a:spcPts val="0"/>
              </a:spcBef>
              <a:spcAft>
                <a:spcPts val="0"/>
              </a:spcAft>
              <a:buNone/>
            </a:pPr>
            <a:r>
              <a:t/>
            </a:r>
            <a:endParaRPr sz="1700">
              <a:solidFill>
                <a:schemeClr val="dk2"/>
              </a:solidFill>
            </a:endParaRPr>
          </a:p>
        </p:txBody>
      </p:sp>
      <p:sp>
        <p:nvSpPr>
          <p:cNvPr id="1734" name="Google Shape;1734;p154"/>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735" name="Google Shape;1735;p154"/>
          <p:cNvSpPr txBox="1"/>
          <p:nvPr/>
        </p:nvSpPr>
        <p:spPr>
          <a:xfrm>
            <a:off x="7622625" y="2135475"/>
            <a:ext cx="14760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lt1"/>
                </a:solidFill>
                <a:latin typeface="Calibri"/>
                <a:ea typeface="Calibri"/>
                <a:cs typeface="Calibri"/>
                <a:sym typeface="Calibri"/>
              </a:rPr>
              <a:t>06-EES2-2-Weathering  &amp; Erosion/Rock Cycle-</a:t>
            </a:r>
            <a:r>
              <a:rPr lang="en" sz="1200">
                <a:solidFill>
                  <a:schemeClr val="lt1"/>
                </a:solidFill>
                <a:latin typeface="Calibri"/>
                <a:ea typeface="Calibri"/>
                <a:cs typeface="Calibri"/>
                <a:sym typeface="Calibri"/>
              </a:rPr>
              <a:t>Students will construct an explanation based on evidence for how geoscience processes have changed Earth’s surfaces over time.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39" name="Shape 1739"/>
        <p:cNvGrpSpPr/>
        <p:nvPr/>
      </p:nvGrpSpPr>
      <p:grpSpPr>
        <a:xfrm>
          <a:off x="0" y="0"/>
          <a:ext cx="0" cy="0"/>
          <a:chOff x="0" y="0"/>
          <a:chExt cx="0" cy="0"/>
        </a:xfrm>
      </p:grpSpPr>
      <p:pic>
        <p:nvPicPr>
          <p:cNvPr id="1740" name="Google Shape;1740;p15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741" name="Google Shape;1741;p15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1-31-23</a:t>
            </a:r>
            <a:endParaRPr b="1" sz="1600"/>
          </a:p>
        </p:txBody>
      </p:sp>
      <p:sp>
        <p:nvSpPr>
          <p:cNvPr id="1742" name="Google Shape;1742;p155"/>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weathering and erosion have changed Earth’s surface over time.</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743" name="Google Shape;1743;p155"/>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Weather &amp; Erosion (Rock Cycle)</a:t>
            </a:r>
            <a:endParaRPr b="1" sz="1600"/>
          </a:p>
        </p:txBody>
      </p:sp>
      <p:sp>
        <p:nvSpPr>
          <p:cNvPr id="1744" name="Google Shape;1744;p155"/>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745" name="Google Shape;1745;p155"/>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chemeClr val="dk2"/>
                </a:solidFill>
              </a:rPr>
              <a:t>1. Do Bell Ringer #6.</a:t>
            </a:r>
            <a:endParaRPr sz="1700">
              <a:solidFill>
                <a:schemeClr val="dk2"/>
              </a:solidFill>
            </a:endParaRPr>
          </a:p>
          <a:p>
            <a:pPr indent="0" lvl="0" marL="0" rtl="0" algn="l">
              <a:lnSpc>
                <a:spcPct val="115000"/>
              </a:lnSpc>
              <a:spcBef>
                <a:spcPts val="0"/>
              </a:spcBef>
              <a:spcAft>
                <a:spcPts val="0"/>
              </a:spcAft>
              <a:buNone/>
            </a:pPr>
            <a:r>
              <a:rPr lang="en" sz="1700">
                <a:solidFill>
                  <a:schemeClr val="dk2"/>
                </a:solidFill>
              </a:rPr>
              <a:t>2. Students will complete the </a:t>
            </a:r>
            <a:r>
              <a:rPr lang="en" sz="1700">
                <a:solidFill>
                  <a:srgbClr val="FF0000"/>
                </a:solidFill>
              </a:rPr>
              <a:t>Identifying Rocks Lab (079)-DAY 2.</a:t>
            </a:r>
            <a:endParaRPr sz="1700">
              <a:solidFill>
                <a:srgbClr val="FF0000"/>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746" name="Google Shape;1746;p155"/>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747" name="Google Shape;1747;p155"/>
          <p:cNvSpPr txBox="1"/>
          <p:nvPr/>
        </p:nvSpPr>
        <p:spPr>
          <a:xfrm>
            <a:off x="7622625" y="2135475"/>
            <a:ext cx="14760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lt1"/>
                </a:solidFill>
                <a:latin typeface="Calibri"/>
                <a:ea typeface="Calibri"/>
                <a:cs typeface="Calibri"/>
                <a:sym typeface="Calibri"/>
              </a:rPr>
              <a:t>06-EES2-2-Weathering  &amp; Erosion/Rock Cycle-</a:t>
            </a:r>
            <a:r>
              <a:rPr lang="en" sz="1200">
                <a:solidFill>
                  <a:schemeClr val="lt1"/>
                </a:solidFill>
                <a:latin typeface="Calibri"/>
                <a:ea typeface="Calibri"/>
                <a:cs typeface="Calibri"/>
                <a:sym typeface="Calibri"/>
              </a:rPr>
              <a:t>Students will construct an explanation based on evidence for how geoscience processes have changed Earth’s surfaces over time.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51" name="Shape 1751"/>
        <p:cNvGrpSpPr/>
        <p:nvPr/>
      </p:nvGrpSpPr>
      <p:grpSpPr>
        <a:xfrm>
          <a:off x="0" y="0"/>
          <a:ext cx="0" cy="0"/>
          <a:chOff x="0" y="0"/>
          <a:chExt cx="0" cy="0"/>
        </a:xfrm>
      </p:grpSpPr>
      <p:pic>
        <p:nvPicPr>
          <p:cNvPr id="1752" name="Google Shape;1752;p15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753" name="Google Shape;1753;p15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2-1-23</a:t>
            </a:r>
            <a:endParaRPr b="1" sz="1600"/>
          </a:p>
        </p:txBody>
      </p:sp>
      <p:sp>
        <p:nvSpPr>
          <p:cNvPr id="1754" name="Google Shape;1754;p156"/>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weathering and erosion have changed Earth’s surface over time.</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755" name="Google Shape;1755;p156"/>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Weather &amp; Erosion (Rock Cycle)</a:t>
            </a:r>
            <a:endParaRPr b="1" sz="1600"/>
          </a:p>
        </p:txBody>
      </p:sp>
      <p:sp>
        <p:nvSpPr>
          <p:cNvPr id="1756" name="Google Shape;1756;p156"/>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757" name="Google Shape;1757;p156"/>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chemeClr val="dk2"/>
                </a:solidFill>
              </a:rPr>
              <a:t>1. Do Bell ringer #1.</a:t>
            </a:r>
            <a:endParaRPr sz="1700">
              <a:solidFill>
                <a:schemeClr val="dk2"/>
              </a:solidFill>
            </a:endParaRPr>
          </a:p>
          <a:p>
            <a:pPr indent="0" lvl="0" marL="0" rtl="0" algn="l">
              <a:lnSpc>
                <a:spcPct val="115000"/>
              </a:lnSpc>
              <a:spcBef>
                <a:spcPts val="0"/>
              </a:spcBef>
              <a:spcAft>
                <a:spcPts val="0"/>
              </a:spcAft>
              <a:buNone/>
            </a:pPr>
            <a:r>
              <a:rPr lang="en" sz="1700">
                <a:solidFill>
                  <a:schemeClr val="dk2"/>
                </a:solidFill>
              </a:rPr>
              <a:t>2. Students will complete the </a:t>
            </a:r>
            <a:r>
              <a:rPr lang="en" sz="1700">
                <a:solidFill>
                  <a:srgbClr val="FF0000"/>
                </a:solidFill>
              </a:rPr>
              <a:t>Identifying Rocks Lab (079)-DAY 3.</a:t>
            </a:r>
            <a:endParaRPr sz="1700">
              <a:solidFill>
                <a:srgbClr val="FF0000"/>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758" name="Google Shape;1758;p156"/>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759" name="Google Shape;1759;p156"/>
          <p:cNvSpPr txBox="1"/>
          <p:nvPr/>
        </p:nvSpPr>
        <p:spPr>
          <a:xfrm>
            <a:off x="7622625" y="2135475"/>
            <a:ext cx="14760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100">
                <a:solidFill>
                  <a:schemeClr val="lt1"/>
                </a:solidFill>
                <a:latin typeface="Calibri"/>
                <a:ea typeface="Calibri"/>
                <a:cs typeface="Calibri"/>
                <a:sym typeface="Calibri"/>
              </a:rPr>
              <a:t>06-EES2-2-Weathering  &amp; Erosion/Rock Cycle-</a:t>
            </a:r>
            <a:r>
              <a:rPr lang="en" sz="1200">
                <a:solidFill>
                  <a:schemeClr val="lt1"/>
                </a:solidFill>
                <a:latin typeface="Calibri"/>
                <a:ea typeface="Calibri"/>
                <a:cs typeface="Calibri"/>
                <a:sym typeface="Calibri"/>
              </a:rPr>
              <a:t>Students will construct an explanation based on evidence for how geoscience processes have changed Earth’s surfaces over time.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63" name="Shape 1763"/>
        <p:cNvGrpSpPr/>
        <p:nvPr/>
      </p:nvGrpSpPr>
      <p:grpSpPr>
        <a:xfrm>
          <a:off x="0" y="0"/>
          <a:ext cx="0" cy="0"/>
          <a:chOff x="0" y="0"/>
          <a:chExt cx="0" cy="0"/>
        </a:xfrm>
      </p:grpSpPr>
      <p:pic>
        <p:nvPicPr>
          <p:cNvPr id="1764" name="Google Shape;1764;p15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765" name="Google Shape;1765;p15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2-2-23</a:t>
            </a:r>
            <a:endParaRPr b="1" sz="1600"/>
          </a:p>
        </p:txBody>
      </p:sp>
      <p:sp>
        <p:nvSpPr>
          <p:cNvPr id="1766" name="Google Shape;1766;p157"/>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the distribution of fossils &amp; rocks, continental shapes, and seafloor structures provide evidence of past plate motions.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767" name="Google Shape;1767;p157"/>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Plate Tectonics</a:t>
            </a:r>
            <a:endParaRPr b="1" sz="1600"/>
          </a:p>
        </p:txBody>
      </p:sp>
      <p:sp>
        <p:nvSpPr>
          <p:cNvPr id="1768" name="Google Shape;1768;p157"/>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769" name="Google Shape;1769;p157"/>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#2.</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w</a:t>
            </a:r>
            <a:r>
              <a:rPr lang="en" sz="1600">
                <a:solidFill>
                  <a:schemeClr val="dk2"/>
                </a:solidFill>
              </a:rPr>
              <a:t>atch the </a:t>
            </a:r>
            <a:r>
              <a:rPr lang="en" sz="1600">
                <a:solidFill>
                  <a:srgbClr val="FF0000"/>
                </a:solidFill>
              </a:rPr>
              <a:t>Generation Genius:Tectonic Plates video (080)</a:t>
            </a:r>
            <a:r>
              <a:rPr lang="en" sz="1600">
                <a:solidFill>
                  <a:schemeClr val="dk2"/>
                </a:solidFill>
              </a:rPr>
              <a:t> attached in Google Classroom and complete the attached video worksheet.</a:t>
            </a:r>
            <a:endParaRPr sz="16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770" name="Google Shape;1770;p157"/>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771" name="Google Shape;1771;p157"/>
          <p:cNvSpPr txBox="1"/>
          <p:nvPr/>
        </p:nvSpPr>
        <p:spPr>
          <a:xfrm>
            <a:off x="7670325" y="21354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06-EES2-3-Plate Tectonics-</a:t>
            </a:r>
            <a:r>
              <a:rPr lang="en" sz="1200">
                <a:solidFill>
                  <a:schemeClr val="lt1"/>
                </a:solidFill>
                <a:latin typeface="Calibri"/>
                <a:ea typeface="Calibri"/>
                <a:cs typeface="Calibri"/>
                <a:sym typeface="Calibri"/>
              </a:rPr>
              <a:t>Students will analyze and interpret data to explain how the distribution of fossils &amp; rocks, continental shapes, and seafloor structures provide evidence of past plate motions.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75" name="Shape 1775"/>
        <p:cNvGrpSpPr/>
        <p:nvPr/>
      </p:nvGrpSpPr>
      <p:grpSpPr>
        <a:xfrm>
          <a:off x="0" y="0"/>
          <a:ext cx="0" cy="0"/>
          <a:chOff x="0" y="0"/>
          <a:chExt cx="0" cy="0"/>
        </a:xfrm>
      </p:grpSpPr>
      <p:pic>
        <p:nvPicPr>
          <p:cNvPr id="1776" name="Google Shape;1776;p15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777" name="Google Shape;1777;p15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2-3-23</a:t>
            </a:r>
            <a:endParaRPr b="1" sz="1600"/>
          </a:p>
        </p:txBody>
      </p:sp>
      <p:sp>
        <p:nvSpPr>
          <p:cNvPr id="1778" name="Google Shape;1778;p158"/>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the distribution of fossils &amp; rocks, continental shapes, and seafloor structures provide evidence of past plate motions.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779" name="Google Shape;1779;p158"/>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Plate Tectonics</a:t>
            </a:r>
            <a:endParaRPr b="1" sz="1600"/>
          </a:p>
        </p:txBody>
      </p:sp>
      <p:sp>
        <p:nvSpPr>
          <p:cNvPr id="1780" name="Google Shape;1780;p158"/>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781" name="Google Shape;1781;p158"/>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#10.</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Tectonic Plates notes (081)</a:t>
            </a:r>
            <a:r>
              <a:rPr lang="en" sz="1600">
                <a:solidFill>
                  <a:schemeClr val="dk2"/>
                </a:solidFill>
              </a:rPr>
              <a:t> attached in Google Classroom.</a:t>
            </a:r>
            <a:endParaRPr sz="16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782" name="Google Shape;1782;p158"/>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783" name="Google Shape;1783;p158"/>
          <p:cNvSpPr txBox="1"/>
          <p:nvPr/>
        </p:nvSpPr>
        <p:spPr>
          <a:xfrm>
            <a:off x="7670325" y="21354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06-EES2-3-Plate Tectonics-</a:t>
            </a:r>
            <a:r>
              <a:rPr lang="en" sz="1200">
                <a:solidFill>
                  <a:schemeClr val="lt1"/>
                </a:solidFill>
                <a:latin typeface="Calibri"/>
                <a:ea typeface="Calibri"/>
                <a:cs typeface="Calibri"/>
                <a:sym typeface="Calibri"/>
              </a:rPr>
              <a:t>Students will analyze and interpret data to explain how the distribution of fossils &amp; rocks, continental shapes, and seafloor structures provide evidence of past plate motions.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87" name="Shape 1787"/>
        <p:cNvGrpSpPr/>
        <p:nvPr/>
      </p:nvGrpSpPr>
      <p:grpSpPr>
        <a:xfrm>
          <a:off x="0" y="0"/>
          <a:ext cx="0" cy="0"/>
          <a:chOff x="0" y="0"/>
          <a:chExt cx="0" cy="0"/>
        </a:xfrm>
      </p:grpSpPr>
      <p:pic>
        <p:nvPicPr>
          <p:cNvPr id="1788" name="Google Shape;1788;p15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789" name="Google Shape;1789;p15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2-6-23</a:t>
            </a:r>
            <a:endParaRPr b="1" sz="1600"/>
          </a:p>
        </p:txBody>
      </p:sp>
      <p:sp>
        <p:nvSpPr>
          <p:cNvPr id="1790" name="Google Shape;1790;p159"/>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the distribution of fossils &amp; rocks, continental shapes, and seafloor structures provide evidence of past plate motions.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791" name="Google Shape;1791;p159"/>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Plate Tectonics</a:t>
            </a:r>
            <a:endParaRPr b="1" sz="1600"/>
          </a:p>
        </p:txBody>
      </p:sp>
      <p:sp>
        <p:nvSpPr>
          <p:cNvPr id="1792" name="Google Shape;1792;p159"/>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793" name="Google Shape;1793;p159"/>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#1.</a:t>
            </a:r>
            <a:endParaRPr sz="1500">
              <a:solidFill>
                <a:schemeClr val="dk2"/>
              </a:solidFill>
            </a:endParaRPr>
          </a:p>
          <a:p>
            <a:pPr indent="0" lvl="0" marL="0" rtl="0" algn="l">
              <a:lnSpc>
                <a:spcPct val="115000"/>
              </a:lnSpc>
              <a:spcBef>
                <a:spcPts val="0"/>
              </a:spcBef>
              <a:spcAft>
                <a:spcPts val="0"/>
              </a:spcAft>
              <a:buNone/>
            </a:pPr>
            <a:r>
              <a:rPr lang="en" sz="1500">
                <a:solidFill>
                  <a:schemeClr val="dk2"/>
                </a:solidFill>
              </a:rPr>
              <a:t>2. Students will complete a </a:t>
            </a:r>
            <a:r>
              <a:rPr lang="en" sz="1500">
                <a:solidFill>
                  <a:srgbClr val="FF0000"/>
                </a:solidFill>
              </a:rPr>
              <a:t>Doodles: Plate Tectonic Foldable </a:t>
            </a:r>
            <a:r>
              <a:rPr lang="en" sz="1500">
                <a:solidFill>
                  <a:srgbClr val="FF0000"/>
                </a:solidFill>
              </a:rPr>
              <a:t>(084)</a:t>
            </a:r>
            <a:r>
              <a:rPr lang="en" sz="1500">
                <a:solidFill>
                  <a:schemeClr val="dk2"/>
                </a:solidFill>
              </a:rPr>
              <a:t> using the PPT attached in Google Classroom worksheet.</a:t>
            </a:r>
            <a:endParaRPr sz="15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794" name="Google Shape;1794;p159"/>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795" name="Google Shape;1795;p159"/>
          <p:cNvSpPr txBox="1"/>
          <p:nvPr/>
        </p:nvSpPr>
        <p:spPr>
          <a:xfrm>
            <a:off x="7670325" y="21354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06-EES2-3-Plate Tectonics-</a:t>
            </a:r>
            <a:r>
              <a:rPr lang="en" sz="1200">
                <a:solidFill>
                  <a:schemeClr val="lt1"/>
                </a:solidFill>
                <a:latin typeface="Calibri"/>
                <a:ea typeface="Calibri"/>
                <a:cs typeface="Calibri"/>
                <a:sym typeface="Calibri"/>
              </a:rPr>
              <a:t>Students will analyze and interpret data to explain how the distribution of fossils &amp; rocks, continental shapes, and seafloor structures provide evidence of past plate motions.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99" name="Shape 1799"/>
        <p:cNvGrpSpPr/>
        <p:nvPr/>
      </p:nvGrpSpPr>
      <p:grpSpPr>
        <a:xfrm>
          <a:off x="0" y="0"/>
          <a:ext cx="0" cy="0"/>
          <a:chOff x="0" y="0"/>
          <a:chExt cx="0" cy="0"/>
        </a:xfrm>
      </p:grpSpPr>
      <p:pic>
        <p:nvPicPr>
          <p:cNvPr id="1800" name="Google Shape;1800;p16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801" name="Google Shape;1801;p16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2-7 &amp; 2-8</a:t>
            </a:r>
            <a:endParaRPr b="1" sz="1600"/>
          </a:p>
        </p:txBody>
      </p:sp>
      <p:sp>
        <p:nvSpPr>
          <p:cNvPr id="1802" name="Google Shape;1802;p160"/>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the distribution of fossils &amp; rocks, continental shapes, and seafloor structures provide evidence of past plate motions.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803" name="Google Shape;1803;p160"/>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Plate Tectonics</a:t>
            </a:r>
            <a:endParaRPr b="1" sz="1600"/>
          </a:p>
        </p:txBody>
      </p:sp>
      <p:sp>
        <p:nvSpPr>
          <p:cNvPr id="1804" name="Google Shape;1804;p160"/>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805" name="Google Shape;1805;p160"/>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 Students will watch a video about Tectonic Plate Boundaries and then complete the </a:t>
            </a:r>
            <a:r>
              <a:rPr lang="en" sz="1300">
                <a:solidFill>
                  <a:srgbClr val="FF0000"/>
                </a:solidFill>
              </a:rPr>
              <a:t>Tectonic Plate Boundaries Chart</a:t>
            </a:r>
            <a:r>
              <a:rPr lang="en" sz="1300">
                <a:solidFill>
                  <a:srgbClr val="FF0000"/>
                </a:solidFill>
              </a:rPr>
              <a:t> (083)</a:t>
            </a:r>
            <a:r>
              <a:rPr lang="en" sz="1300">
                <a:solidFill>
                  <a:schemeClr val="dk2"/>
                </a:solidFill>
              </a:rPr>
              <a:t> attached in Google Classroom.</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806" name="Google Shape;1806;p160"/>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807" name="Google Shape;1807;p160"/>
          <p:cNvSpPr txBox="1"/>
          <p:nvPr/>
        </p:nvSpPr>
        <p:spPr>
          <a:xfrm>
            <a:off x="7670325" y="21354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06-EES2-3-Plate Tectonics-</a:t>
            </a:r>
            <a:r>
              <a:rPr lang="en" sz="1200">
                <a:solidFill>
                  <a:schemeClr val="lt1"/>
                </a:solidFill>
                <a:latin typeface="Calibri"/>
                <a:ea typeface="Calibri"/>
                <a:cs typeface="Calibri"/>
                <a:sym typeface="Calibri"/>
              </a:rPr>
              <a:t>Students will analyze and interpret data to explain how the distribution of fossils &amp; rocks, continental shapes, and seafloor structures provide evidence of past plate motions.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11" name="Shape 1811"/>
        <p:cNvGrpSpPr/>
        <p:nvPr/>
      </p:nvGrpSpPr>
      <p:grpSpPr>
        <a:xfrm>
          <a:off x="0" y="0"/>
          <a:ext cx="0" cy="0"/>
          <a:chOff x="0" y="0"/>
          <a:chExt cx="0" cy="0"/>
        </a:xfrm>
      </p:grpSpPr>
      <p:pic>
        <p:nvPicPr>
          <p:cNvPr id="1812" name="Google Shape;1812;p16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813" name="Google Shape;1813;p16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2-9-23</a:t>
            </a:r>
            <a:endParaRPr b="1" sz="1600"/>
          </a:p>
        </p:txBody>
      </p:sp>
      <p:sp>
        <p:nvSpPr>
          <p:cNvPr id="1814" name="Google Shape;1814;p161"/>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the distribution of fossils &amp; rocks, continental shapes, and seafloor structures provide evidence of past plate motions.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815" name="Google Shape;1815;p161"/>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Plate Tectonics</a:t>
            </a:r>
            <a:endParaRPr b="1" sz="1600"/>
          </a:p>
        </p:txBody>
      </p:sp>
      <p:sp>
        <p:nvSpPr>
          <p:cNvPr id="1816" name="Google Shape;1816;p161"/>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817" name="Google Shape;1817;p161"/>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 Students will complete the </a:t>
            </a:r>
            <a:r>
              <a:rPr lang="en" sz="1300">
                <a:solidFill>
                  <a:srgbClr val="FF0000"/>
                </a:solidFill>
              </a:rPr>
              <a:t>Plate Tectonic Cut out vocabulary (083A)</a:t>
            </a:r>
            <a:r>
              <a:rPr lang="en" sz="1300">
                <a:solidFill>
                  <a:schemeClr val="dk2"/>
                </a:solidFill>
              </a:rPr>
              <a:t> attached in Google Classroom and complete the attached video worksheet.</a:t>
            </a:r>
            <a:endParaRPr sz="1300">
              <a:solidFill>
                <a:schemeClr val="dk2"/>
              </a:solidFill>
            </a:endParaRPr>
          </a:p>
          <a:p>
            <a:pPr indent="0" lvl="0" marL="0" rtl="0" algn="l">
              <a:lnSpc>
                <a:spcPct val="115000"/>
              </a:lnSpc>
              <a:spcBef>
                <a:spcPts val="0"/>
              </a:spcBef>
              <a:spcAft>
                <a:spcPts val="0"/>
              </a:spcAft>
              <a:buNone/>
            </a:pPr>
            <a:r>
              <a:rPr lang="en" sz="1300">
                <a:solidFill>
                  <a:schemeClr val="dk2"/>
                </a:solidFill>
              </a:rPr>
              <a:t>2. EXTENSION ACTIVITY: </a:t>
            </a:r>
            <a:r>
              <a:rPr lang="en" sz="1300">
                <a:solidFill>
                  <a:srgbClr val="FF0000"/>
                </a:solidFill>
              </a:rPr>
              <a:t>Relative Age of Rocks worksheet (084A)</a:t>
            </a:r>
            <a:endParaRPr sz="1300">
              <a:solidFill>
                <a:srgbClr val="FF0000"/>
              </a:solidFill>
            </a:endParaRPr>
          </a:p>
          <a:p>
            <a:pPr indent="0" lvl="0" marL="0" rtl="0" algn="l">
              <a:lnSpc>
                <a:spcPct val="115000"/>
              </a:lnSpc>
              <a:spcBef>
                <a:spcPts val="0"/>
              </a:spcBef>
              <a:spcAft>
                <a:spcPts val="0"/>
              </a:spcAft>
              <a:buNone/>
            </a:pPr>
            <a:r>
              <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818" name="Google Shape;1818;p161"/>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819" name="Google Shape;1819;p161"/>
          <p:cNvSpPr txBox="1"/>
          <p:nvPr/>
        </p:nvSpPr>
        <p:spPr>
          <a:xfrm>
            <a:off x="7670325" y="21354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06-EES2-3-Plate Tectonics-</a:t>
            </a:r>
            <a:r>
              <a:rPr lang="en" sz="1200">
                <a:solidFill>
                  <a:schemeClr val="lt1"/>
                </a:solidFill>
                <a:latin typeface="Calibri"/>
                <a:ea typeface="Calibri"/>
                <a:cs typeface="Calibri"/>
                <a:sym typeface="Calibri"/>
              </a:rPr>
              <a:t>Students will analyze and interpret data to explain how the distribution of fossils &amp; rocks, continental shapes, and seafloor structures provide evidence of past plate motions.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1" name="Shape 201"/>
        <p:cNvGrpSpPr/>
        <p:nvPr/>
      </p:nvGrpSpPr>
      <p:grpSpPr>
        <a:xfrm>
          <a:off x="0" y="0"/>
          <a:ext cx="0" cy="0"/>
          <a:chOff x="0" y="0"/>
          <a:chExt cx="0" cy="0"/>
        </a:xfrm>
      </p:grpSpPr>
      <p:pic>
        <p:nvPicPr>
          <p:cNvPr id="202" name="Google Shape;202;p2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03" name="Google Shape;203;p2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8-29-22</a:t>
            </a:r>
            <a:endParaRPr b="1" sz="1600"/>
          </a:p>
        </p:txBody>
      </p:sp>
      <p:sp>
        <p:nvSpPr>
          <p:cNvPr id="204" name="Google Shape;204;p27"/>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05" name="Google Shape;205;p27"/>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t>Space Systems-Earth, Sun, Moon</a:t>
            </a:r>
            <a:endParaRPr b="1" sz="1600"/>
          </a:p>
        </p:txBody>
      </p:sp>
      <p:sp>
        <p:nvSpPr>
          <p:cNvPr id="206" name="Google Shape;206;p27"/>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07" name="Google Shape;207;p27"/>
          <p:cNvSpPr txBox="1"/>
          <p:nvPr/>
        </p:nvSpPr>
        <p:spPr>
          <a:xfrm>
            <a:off x="2360250" y="2144200"/>
            <a:ext cx="4671000" cy="1696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1"/>
                </a:solidFill>
              </a:rPr>
              <a:t>1. </a:t>
            </a:r>
            <a:r>
              <a:rPr lang="en" sz="1300">
                <a:solidFill>
                  <a:schemeClr val="dk1"/>
                </a:solidFill>
              </a:rPr>
              <a:t>Students will complete a </a:t>
            </a:r>
            <a:r>
              <a:rPr lang="en" sz="1300">
                <a:solidFill>
                  <a:srgbClr val="FF0000"/>
                </a:solidFill>
              </a:rPr>
              <a:t>Earth, Sun, &amp; Moon vocabulary word sheet (013)</a:t>
            </a:r>
            <a:r>
              <a:rPr lang="en" sz="1300">
                <a:solidFill>
                  <a:schemeClr val="dk1"/>
                </a:solidFill>
              </a:rPr>
              <a:t> in class and draw or paste a picture to illustrate each word. </a:t>
            </a:r>
            <a:endParaRPr sz="1300">
              <a:solidFill>
                <a:schemeClr val="dk1"/>
              </a:solidFill>
            </a:endParaRPr>
          </a:p>
          <a:p>
            <a:pPr indent="0" lvl="0" marL="457200" rtl="0" algn="l">
              <a:spcBef>
                <a:spcPts val="0"/>
              </a:spcBef>
              <a:spcAft>
                <a:spcPts val="0"/>
              </a:spcAft>
              <a:buNone/>
            </a:pPr>
            <a:r>
              <a:t/>
            </a:r>
            <a:endParaRPr sz="1300">
              <a:solidFill>
                <a:schemeClr val="dk1"/>
              </a:solidFill>
            </a:endParaRPr>
          </a:p>
          <a:p>
            <a:pPr indent="0" lvl="0" marL="0" rtl="0" algn="l">
              <a:lnSpc>
                <a:spcPct val="115000"/>
              </a:lnSpc>
              <a:spcBef>
                <a:spcPts val="0"/>
              </a:spcBef>
              <a:spcAft>
                <a:spcPts val="1600"/>
              </a:spcAft>
              <a:buNone/>
            </a:pPr>
            <a:r>
              <a:t/>
            </a:r>
            <a:endParaRPr sz="1300">
              <a:solidFill>
                <a:schemeClr val="dk2"/>
              </a:solidFill>
            </a:endParaRPr>
          </a:p>
        </p:txBody>
      </p:sp>
      <p:sp>
        <p:nvSpPr>
          <p:cNvPr id="208" name="Google Shape;208;p27"/>
          <p:cNvSpPr txBox="1"/>
          <p:nvPr/>
        </p:nvSpPr>
        <p:spPr>
          <a:xfrm>
            <a:off x="7759400" y="187200"/>
            <a:ext cx="1214100" cy="21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moon phases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eclipses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tides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seasons</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09" name="Google Shape;209;p27"/>
          <p:cNvSpPr txBox="1"/>
          <p:nvPr/>
        </p:nvSpPr>
        <p:spPr>
          <a:xfrm>
            <a:off x="7759400" y="2179950"/>
            <a:ext cx="1214100" cy="25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06-ESS1-1. </a:t>
            </a:r>
            <a:r>
              <a:rPr lang="en" sz="1200">
                <a:solidFill>
                  <a:srgbClr val="FFFFFF"/>
                </a:solidFill>
                <a:latin typeface="Calibri"/>
                <a:ea typeface="Calibri"/>
                <a:cs typeface="Calibri"/>
                <a:sym typeface="Calibri"/>
              </a:rPr>
              <a:t>Students will develop and use a model of the Earth-sun-moon system to describe the cyclic patterns of lunar phases, eclipses of the sun and moon, and seasons.  </a:t>
            </a:r>
            <a:r>
              <a:rPr b="1" lang="en" sz="1200">
                <a:solidFill>
                  <a:srgbClr val="FFFFFF"/>
                </a:solidFill>
                <a:latin typeface="Calibri"/>
                <a:ea typeface="Calibri"/>
                <a:cs typeface="Calibri"/>
                <a:sym typeface="Calibri"/>
              </a:rPr>
              <a:t>(DOK 3)</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23" name="Shape 1823"/>
        <p:cNvGrpSpPr/>
        <p:nvPr/>
      </p:nvGrpSpPr>
      <p:grpSpPr>
        <a:xfrm>
          <a:off x="0" y="0"/>
          <a:ext cx="0" cy="0"/>
          <a:chOff x="0" y="0"/>
          <a:chExt cx="0" cy="0"/>
        </a:xfrm>
      </p:grpSpPr>
      <p:pic>
        <p:nvPicPr>
          <p:cNvPr id="1824" name="Google Shape;1824;p16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825" name="Google Shape;1825;p16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2-10-23</a:t>
            </a:r>
            <a:endParaRPr b="1" sz="1600"/>
          </a:p>
        </p:txBody>
      </p:sp>
      <p:sp>
        <p:nvSpPr>
          <p:cNvPr id="1826" name="Google Shape;1826;p162"/>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the distribution of fossils &amp; rocks, continental shapes, and seafloor structures provide evidence of past plate motions.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827" name="Google Shape;1827;p162"/>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Plate Tectonics</a:t>
            </a:r>
            <a:endParaRPr b="1" sz="1600"/>
          </a:p>
        </p:txBody>
      </p:sp>
      <p:sp>
        <p:nvSpPr>
          <p:cNvPr id="1828" name="Google Shape;1828;p162"/>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829" name="Google Shape;1829;p162"/>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 Do Bell Ringer #4.</a:t>
            </a:r>
            <a:endParaRPr sz="1300">
              <a:solidFill>
                <a:schemeClr val="dk2"/>
              </a:solidFill>
            </a:endParaRPr>
          </a:p>
          <a:p>
            <a:pPr indent="0" lvl="0" marL="0" rtl="0" algn="l">
              <a:lnSpc>
                <a:spcPct val="115000"/>
              </a:lnSpc>
              <a:spcBef>
                <a:spcPts val="0"/>
              </a:spcBef>
              <a:spcAft>
                <a:spcPts val="0"/>
              </a:spcAft>
              <a:buNone/>
            </a:pPr>
            <a:r>
              <a:rPr lang="en" sz="1300">
                <a:solidFill>
                  <a:schemeClr val="dk2"/>
                </a:solidFill>
              </a:rPr>
              <a:t>2. Students will complete a </a:t>
            </a:r>
            <a:r>
              <a:rPr lang="en" sz="1300">
                <a:solidFill>
                  <a:srgbClr val="FF0000"/>
                </a:solidFill>
              </a:rPr>
              <a:t>Milky Way: Tectonic plate Movement Lab (085)</a:t>
            </a:r>
            <a:r>
              <a:rPr lang="en" sz="1300">
                <a:solidFill>
                  <a:schemeClr val="dk2"/>
                </a:solidFill>
              </a:rPr>
              <a:t> attached in Google Classroom and complete the attached video worksheet.</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830" name="Google Shape;1830;p162"/>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831" name="Google Shape;1831;p162"/>
          <p:cNvSpPr txBox="1"/>
          <p:nvPr/>
        </p:nvSpPr>
        <p:spPr>
          <a:xfrm>
            <a:off x="7670325" y="21354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06-EES2-3-Plate Tectonics-</a:t>
            </a:r>
            <a:r>
              <a:rPr lang="en" sz="1200">
                <a:solidFill>
                  <a:schemeClr val="lt1"/>
                </a:solidFill>
                <a:latin typeface="Calibri"/>
                <a:ea typeface="Calibri"/>
                <a:cs typeface="Calibri"/>
                <a:sym typeface="Calibri"/>
              </a:rPr>
              <a:t>Students will analyze and interpret data to explain how the distribution of fossils &amp; rocks, continental shapes, and seafloor structures provide evidence of past plate motions.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35" name="Shape 1835"/>
        <p:cNvGrpSpPr/>
        <p:nvPr/>
      </p:nvGrpSpPr>
      <p:grpSpPr>
        <a:xfrm>
          <a:off x="0" y="0"/>
          <a:ext cx="0" cy="0"/>
          <a:chOff x="0" y="0"/>
          <a:chExt cx="0" cy="0"/>
        </a:xfrm>
      </p:grpSpPr>
      <p:pic>
        <p:nvPicPr>
          <p:cNvPr id="1836" name="Google Shape;1836;p16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837" name="Google Shape;1837;p16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2-13-23</a:t>
            </a:r>
            <a:endParaRPr b="1" sz="1600"/>
          </a:p>
        </p:txBody>
      </p:sp>
      <p:sp>
        <p:nvSpPr>
          <p:cNvPr id="1838" name="Google Shape;1838;p163"/>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the distribution of fossils &amp; rocks, continental shapes, and seafloor structures provide evidence of past plate motions.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839" name="Google Shape;1839;p163"/>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Plate Tectonics</a:t>
            </a:r>
            <a:endParaRPr b="1" sz="1600"/>
          </a:p>
        </p:txBody>
      </p:sp>
      <p:sp>
        <p:nvSpPr>
          <p:cNvPr id="1840" name="Google Shape;1840;p163"/>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841" name="Google Shape;1841;p163"/>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2"/>
                </a:solidFill>
              </a:rPr>
              <a:t>1. </a:t>
            </a:r>
            <a:r>
              <a:rPr lang="en" sz="1300">
                <a:solidFill>
                  <a:srgbClr val="666666"/>
                </a:solidFill>
              </a:rPr>
              <a:t>Students will watch the Pangea &amp; Plate Tectonics video that is attached in Google Classroom.</a:t>
            </a:r>
            <a:endParaRPr sz="1300">
              <a:solidFill>
                <a:srgbClr val="666666"/>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2"/>
                </a:solidFill>
              </a:rPr>
              <a:t>2. Students will use Kami to complete the </a:t>
            </a:r>
            <a:r>
              <a:rPr lang="en" sz="1300">
                <a:solidFill>
                  <a:srgbClr val="FF0000"/>
                </a:solidFill>
              </a:rPr>
              <a:t>Intro to</a:t>
            </a:r>
            <a:r>
              <a:rPr lang="en" sz="1300">
                <a:solidFill>
                  <a:schemeClr val="dk2"/>
                </a:solidFill>
              </a:rPr>
              <a:t> </a:t>
            </a:r>
            <a:r>
              <a:rPr lang="en" sz="1300">
                <a:solidFill>
                  <a:srgbClr val="FF0000"/>
                </a:solidFill>
              </a:rPr>
              <a:t>Pangea (082) </a:t>
            </a:r>
            <a:r>
              <a:rPr lang="en" sz="1300">
                <a:solidFill>
                  <a:schemeClr val="dk2"/>
                </a:solidFill>
              </a:rPr>
              <a:t>worksheet attached in Google Classroom.</a:t>
            </a:r>
            <a:endParaRPr sz="1300">
              <a:solidFill>
                <a:schemeClr val="dk2"/>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842" name="Google Shape;1842;p163"/>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843" name="Google Shape;1843;p163"/>
          <p:cNvSpPr txBox="1"/>
          <p:nvPr/>
        </p:nvSpPr>
        <p:spPr>
          <a:xfrm>
            <a:off x="7670325" y="21354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06-EES2-3-Plate Tectonics-</a:t>
            </a:r>
            <a:r>
              <a:rPr lang="en" sz="1200">
                <a:solidFill>
                  <a:schemeClr val="lt1"/>
                </a:solidFill>
                <a:latin typeface="Calibri"/>
                <a:ea typeface="Calibri"/>
                <a:cs typeface="Calibri"/>
                <a:sym typeface="Calibri"/>
              </a:rPr>
              <a:t>Students will analyze and interpret data to explain how the distribution of fossils &amp; rocks, continental shapes, and seafloor structures provide evidence of past plate motions.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47" name="Shape 1847"/>
        <p:cNvGrpSpPr/>
        <p:nvPr/>
      </p:nvGrpSpPr>
      <p:grpSpPr>
        <a:xfrm>
          <a:off x="0" y="0"/>
          <a:ext cx="0" cy="0"/>
          <a:chOff x="0" y="0"/>
          <a:chExt cx="0" cy="0"/>
        </a:xfrm>
      </p:grpSpPr>
      <p:pic>
        <p:nvPicPr>
          <p:cNvPr id="1848" name="Google Shape;1848;p16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849" name="Google Shape;1849;p16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2-14-23</a:t>
            </a:r>
            <a:endParaRPr b="1" sz="1600"/>
          </a:p>
        </p:txBody>
      </p:sp>
      <p:sp>
        <p:nvSpPr>
          <p:cNvPr id="1850" name="Google Shape;1850;p164"/>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the distribution of fossils &amp; rocks, continental shapes, and seafloor structures provide evidence of past plate motions.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851" name="Google Shape;1851;p164"/>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Plate Tectonics</a:t>
            </a:r>
            <a:endParaRPr b="1" sz="1600"/>
          </a:p>
        </p:txBody>
      </p:sp>
      <p:sp>
        <p:nvSpPr>
          <p:cNvPr id="1852" name="Google Shape;1852;p164"/>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853" name="Google Shape;1853;p164"/>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 Do Bell Ringer #8.</a:t>
            </a:r>
            <a:endParaRPr sz="1300">
              <a:solidFill>
                <a:schemeClr val="dk2"/>
              </a:solidFill>
            </a:endParaRPr>
          </a:p>
          <a:p>
            <a:pPr indent="0" lvl="0" marL="0" rtl="0" algn="l">
              <a:lnSpc>
                <a:spcPct val="115000"/>
              </a:lnSpc>
              <a:spcBef>
                <a:spcPts val="0"/>
              </a:spcBef>
              <a:spcAft>
                <a:spcPts val="0"/>
              </a:spcAft>
              <a:buNone/>
            </a:pPr>
            <a:r>
              <a:rPr lang="en" sz="1300">
                <a:solidFill>
                  <a:schemeClr val="dk2"/>
                </a:solidFill>
              </a:rPr>
              <a:t>2. Students will complete an evidence of Continental Drift </a:t>
            </a:r>
            <a:r>
              <a:rPr lang="en" sz="1300">
                <a:solidFill>
                  <a:srgbClr val="FF0000"/>
                </a:solidFill>
              </a:rPr>
              <a:t>P</a:t>
            </a:r>
            <a:r>
              <a:rPr lang="en" sz="1300">
                <a:solidFill>
                  <a:srgbClr val="FF0000"/>
                </a:solidFill>
              </a:rPr>
              <a:t>angea Puzzle Activity</a:t>
            </a:r>
            <a:r>
              <a:rPr lang="en" sz="1300">
                <a:solidFill>
                  <a:srgbClr val="FF0000"/>
                </a:solidFill>
              </a:rPr>
              <a:t> (086)</a:t>
            </a:r>
            <a:r>
              <a:rPr lang="en" sz="1300">
                <a:solidFill>
                  <a:schemeClr val="dk2"/>
                </a:solidFill>
              </a:rPr>
              <a:t> attached in Google Classroom and complete the attached video worksheet.</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854" name="Google Shape;1854;p164"/>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855" name="Google Shape;1855;p164"/>
          <p:cNvSpPr txBox="1"/>
          <p:nvPr/>
        </p:nvSpPr>
        <p:spPr>
          <a:xfrm>
            <a:off x="7670325" y="21354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06-EES2-3-Plate Tectonics-</a:t>
            </a:r>
            <a:r>
              <a:rPr lang="en" sz="1200">
                <a:solidFill>
                  <a:schemeClr val="lt1"/>
                </a:solidFill>
                <a:latin typeface="Calibri"/>
                <a:ea typeface="Calibri"/>
                <a:cs typeface="Calibri"/>
                <a:sym typeface="Calibri"/>
              </a:rPr>
              <a:t>Students will analyze and interpret data to explain how the distribution of fossils &amp; rocks, continental shapes, and seafloor structures provide evidence of past plate motions.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59" name="Shape 1859"/>
        <p:cNvGrpSpPr/>
        <p:nvPr/>
      </p:nvGrpSpPr>
      <p:grpSpPr>
        <a:xfrm>
          <a:off x="0" y="0"/>
          <a:ext cx="0" cy="0"/>
          <a:chOff x="0" y="0"/>
          <a:chExt cx="0" cy="0"/>
        </a:xfrm>
      </p:grpSpPr>
      <p:pic>
        <p:nvPicPr>
          <p:cNvPr id="1860" name="Google Shape;1860;p16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861" name="Google Shape;1861;p16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2-15-23</a:t>
            </a:r>
            <a:endParaRPr b="1" sz="1600"/>
          </a:p>
        </p:txBody>
      </p:sp>
      <p:sp>
        <p:nvSpPr>
          <p:cNvPr id="1862" name="Google Shape;1862;p165"/>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a:t>
            </a:r>
            <a:r>
              <a:rPr i="1" lang="en" sz="1500">
                <a:solidFill>
                  <a:schemeClr val="dk1"/>
                </a:solidFill>
                <a:latin typeface="Calibri"/>
                <a:ea typeface="Calibri"/>
                <a:cs typeface="Calibri"/>
                <a:sym typeface="Calibri"/>
              </a:rPr>
              <a:t>I can explain how weathering and erosion have changed the surface of the Earth over</a:t>
            </a:r>
            <a:r>
              <a:rPr b="1" i="1"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time.</a:t>
            </a:r>
            <a:r>
              <a:rPr b="1" i="1" lang="en" sz="1600">
                <a:solidFill>
                  <a:schemeClr val="dk1"/>
                </a:solidFill>
                <a:latin typeface="Calibri"/>
                <a:ea typeface="Calibri"/>
                <a:cs typeface="Calibri"/>
                <a:sym typeface="Calibri"/>
              </a:rPr>
              <a:t> </a:t>
            </a:r>
            <a:endParaRPr b="1" i="1" sz="16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863" name="Google Shape;1863;p165"/>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Constructive &amp; Destructive Forces</a:t>
            </a:r>
            <a:endParaRPr b="1" sz="1600"/>
          </a:p>
        </p:txBody>
      </p:sp>
      <p:sp>
        <p:nvSpPr>
          <p:cNvPr id="1864" name="Google Shape;1864;p165"/>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865" name="Google Shape;1865;p165"/>
          <p:cNvSpPr txBox="1"/>
          <p:nvPr/>
        </p:nvSpPr>
        <p:spPr>
          <a:xfrm>
            <a:off x="2291100" y="2260325"/>
            <a:ext cx="4484400" cy="15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Do Bell Ringer #11.</a:t>
            </a:r>
            <a:endParaRPr>
              <a:solidFill>
                <a:schemeClr val="dk2"/>
              </a:solidFill>
            </a:endParaRPr>
          </a:p>
          <a:p>
            <a:pPr indent="0" lvl="0" marL="0" rtl="0" algn="l">
              <a:lnSpc>
                <a:spcPct val="115000"/>
              </a:lnSpc>
              <a:spcBef>
                <a:spcPts val="0"/>
              </a:spcBef>
              <a:spcAft>
                <a:spcPts val="0"/>
              </a:spcAft>
              <a:buNone/>
            </a:pPr>
            <a:r>
              <a:rPr lang="en">
                <a:solidFill>
                  <a:schemeClr val="dk2"/>
                </a:solidFill>
              </a:rPr>
              <a:t>2. Students will complete the </a:t>
            </a:r>
            <a:r>
              <a:rPr lang="en">
                <a:solidFill>
                  <a:srgbClr val="FF0000"/>
                </a:solidFill>
              </a:rPr>
              <a:t>NASA Volcano Activity (091)</a:t>
            </a:r>
            <a:r>
              <a:rPr lang="en">
                <a:solidFill>
                  <a:schemeClr val="dk2"/>
                </a:solidFill>
              </a:rPr>
              <a:t> posted in Google Classroom and complete the Volcanism worksheet posted in GC.</a:t>
            </a:r>
            <a:endParaRPr>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866" name="Google Shape;1866;p165"/>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867" name="Google Shape;1867;p165"/>
          <p:cNvSpPr txBox="1"/>
          <p:nvPr/>
        </p:nvSpPr>
        <p:spPr>
          <a:xfrm>
            <a:off x="7670325" y="2571750"/>
            <a:ext cx="1473600" cy="21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06-ESS2-2-</a:t>
            </a:r>
            <a:r>
              <a:rPr lang="en" sz="1200">
                <a:solidFill>
                  <a:schemeClr val="lt1"/>
                </a:solidFill>
                <a:latin typeface="Calibri"/>
                <a:ea typeface="Calibri"/>
                <a:cs typeface="Calibri"/>
                <a:sym typeface="Calibri"/>
              </a:rPr>
              <a:t>Students  will construct an explanation based on evidence for how geoscience processes have changed Earth’s surface at varying time and spatial scales.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71" name="Shape 1871"/>
        <p:cNvGrpSpPr/>
        <p:nvPr/>
      </p:nvGrpSpPr>
      <p:grpSpPr>
        <a:xfrm>
          <a:off x="0" y="0"/>
          <a:ext cx="0" cy="0"/>
          <a:chOff x="0" y="0"/>
          <a:chExt cx="0" cy="0"/>
        </a:xfrm>
      </p:grpSpPr>
      <p:pic>
        <p:nvPicPr>
          <p:cNvPr id="1872" name="Google Shape;1872;p16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873" name="Google Shape;1873;p16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2-21-23</a:t>
            </a:r>
            <a:endParaRPr b="1" sz="1600"/>
          </a:p>
        </p:txBody>
      </p:sp>
      <p:sp>
        <p:nvSpPr>
          <p:cNvPr id="1874" name="Google Shape;1874;p166"/>
          <p:cNvSpPr txBox="1"/>
          <p:nvPr>
            <p:ph idx="1" type="body"/>
          </p:nvPr>
        </p:nvSpPr>
        <p:spPr>
          <a:xfrm>
            <a:off x="2259300" y="1111050"/>
            <a:ext cx="48429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a:t>
            </a:r>
            <a:r>
              <a:rPr i="1" lang="en" sz="1500">
                <a:solidFill>
                  <a:schemeClr val="dk1"/>
                </a:solidFill>
                <a:latin typeface="Calibri"/>
                <a:ea typeface="Calibri"/>
                <a:cs typeface="Calibri"/>
                <a:sym typeface="Calibri"/>
              </a:rPr>
              <a:t>I can explain how the formation of landforms on Earth record and help to explain Earth’s 4.6 million-year-old history.</a:t>
            </a:r>
            <a:endParaRPr b="1" i="1" sz="16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875" name="Google Shape;1875;p166"/>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Geologic Time Scale</a:t>
            </a:r>
            <a:endParaRPr b="1" sz="1600"/>
          </a:p>
        </p:txBody>
      </p:sp>
      <p:sp>
        <p:nvSpPr>
          <p:cNvPr id="1876" name="Google Shape;1876;p166"/>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877" name="Google Shape;1877;p166"/>
          <p:cNvSpPr txBox="1"/>
          <p:nvPr/>
        </p:nvSpPr>
        <p:spPr>
          <a:xfrm>
            <a:off x="2291100" y="2260325"/>
            <a:ext cx="4484400" cy="15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 Do Bell Ringer #18.</a:t>
            </a:r>
            <a:endParaRPr sz="1300">
              <a:solidFill>
                <a:schemeClr val="dk2"/>
              </a:solidFill>
            </a:endParaRPr>
          </a:p>
          <a:p>
            <a:pPr indent="0" lvl="0" marL="0" rtl="0" algn="l">
              <a:lnSpc>
                <a:spcPct val="115000"/>
              </a:lnSpc>
              <a:spcBef>
                <a:spcPts val="0"/>
              </a:spcBef>
              <a:spcAft>
                <a:spcPts val="0"/>
              </a:spcAft>
              <a:buNone/>
            </a:pPr>
            <a:r>
              <a:rPr lang="en" sz="1300">
                <a:solidFill>
                  <a:schemeClr val="dk2"/>
                </a:solidFill>
              </a:rPr>
              <a:t>2. Students will complete the </a:t>
            </a:r>
            <a:r>
              <a:rPr lang="en" sz="1300">
                <a:solidFill>
                  <a:srgbClr val="FF0000"/>
                </a:solidFill>
              </a:rPr>
              <a:t>Changing Earth Study Guide (095)</a:t>
            </a:r>
            <a:r>
              <a:rPr lang="en" sz="1300">
                <a:solidFill>
                  <a:schemeClr val="dk2"/>
                </a:solidFill>
              </a:rPr>
              <a:t> to prepare for the Earth Science test.</a:t>
            </a:r>
            <a:endParaRPr sz="1200">
              <a:solidFill>
                <a:schemeClr val="dk2"/>
              </a:solidFill>
            </a:endParaRPr>
          </a:p>
        </p:txBody>
      </p:sp>
      <p:sp>
        <p:nvSpPr>
          <p:cNvPr id="1878" name="Google Shape;1878;p166"/>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879" name="Google Shape;1879;p166"/>
          <p:cNvSpPr txBox="1"/>
          <p:nvPr/>
        </p:nvSpPr>
        <p:spPr>
          <a:xfrm>
            <a:off x="7622625" y="2455875"/>
            <a:ext cx="1417800" cy="24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06-ESS2-4-</a:t>
            </a:r>
            <a:r>
              <a:rPr lang="en" sz="1200">
                <a:solidFill>
                  <a:schemeClr val="lt1"/>
                </a:solidFill>
                <a:latin typeface="Calibri"/>
                <a:ea typeface="Calibri"/>
                <a:cs typeface="Calibri"/>
                <a:sym typeface="Calibri"/>
              </a:rPr>
              <a:t>Students  will construct a scientific explanation based on evidence from rock strata for how the geologic time scale is used to organize Earth’s  4.6- billion-year-old history.</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83" name="Shape 1883"/>
        <p:cNvGrpSpPr/>
        <p:nvPr/>
      </p:nvGrpSpPr>
      <p:grpSpPr>
        <a:xfrm>
          <a:off x="0" y="0"/>
          <a:ext cx="0" cy="0"/>
          <a:chOff x="0" y="0"/>
          <a:chExt cx="0" cy="0"/>
        </a:xfrm>
      </p:grpSpPr>
      <p:pic>
        <p:nvPicPr>
          <p:cNvPr id="1884" name="Google Shape;1884;p16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885" name="Google Shape;1885;p16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2-22-23</a:t>
            </a:r>
            <a:endParaRPr b="1" sz="1600"/>
          </a:p>
        </p:txBody>
      </p:sp>
      <p:sp>
        <p:nvSpPr>
          <p:cNvPr id="1886" name="Google Shape;1886;p167"/>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a:t>
            </a:r>
            <a:r>
              <a:rPr i="1" lang="en" sz="1500">
                <a:solidFill>
                  <a:schemeClr val="dk1"/>
                </a:solidFill>
                <a:latin typeface="Calibri"/>
                <a:ea typeface="Calibri"/>
                <a:cs typeface="Calibri"/>
                <a:sym typeface="Calibri"/>
              </a:rPr>
              <a:t>I can explain how weathering and erosion have changed the surface of the Earth over</a:t>
            </a:r>
            <a:r>
              <a:rPr b="1" i="1"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time.</a:t>
            </a:r>
            <a:r>
              <a:rPr b="1" i="1" lang="en" sz="1600">
                <a:solidFill>
                  <a:schemeClr val="dk1"/>
                </a:solidFill>
                <a:latin typeface="Calibri"/>
                <a:ea typeface="Calibri"/>
                <a:cs typeface="Calibri"/>
                <a:sym typeface="Calibri"/>
              </a:rPr>
              <a:t> </a:t>
            </a:r>
            <a:endParaRPr b="1" i="1" sz="16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887" name="Google Shape;1887;p167"/>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Constructive &amp; Destructive Forces</a:t>
            </a:r>
            <a:endParaRPr b="1" sz="1600"/>
          </a:p>
        </p:txBody>
      </p:sp>
      <p:sp>
        <p:nvSpPr>
          <p:cNvPr id="1888" name="Google Shape;1888;p167"/>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889" name="Google Shape;1889;p167"/>
          <p:cNvSpPr txBox="1"/>
          <p:nvPr/>
        </p:nvSpPr>
        <p:spPr>
          <a:xfrm>
            <a:off x="2291100" y="2260325"/>
            <a:ext cx="4647000" cy="15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Do Bell Ringer #2.</a:t>
            </a:r>
            <a:endParaRPr>
              <a:solidFill>
                <a:schemeClr val="dk2"/>
              </a:solidFill>
            </a:endParaRPr>
          </a:p>
          <a:p>
            <a:pPr indent="0" lvl="0" marL="0" rtl="0" algn="l">
              <a:lnSpc>
                <a:spcPct val="115000"/>
              </a:lnSpc>
              <a:spcBef>
                <a:spcPts val="0"/>
              </a:spcBef>
              <a:spcAft>
                <a:spcPts val="0"/>
              </a:spcAft>
              <a:buNone/>
            </a:pPr>
            <a:r>
              <a:rPr lang="en">
                <a:solidFill>
                  <a:schemeClr val="dk2"/>
                </a:solidFill>
              </a:rPr>
              <a:t>2. Students will start the </a:t>
            </a:r>
            <a:r>
              <a:rPr lang="en">
                <a:solidFill>
                  <a:srgbClr val="FF0000"/>
                </a:solidFill>
              </a:rPr>
              <a:t>Volcanoes &amp; Earthquakes Mapping Lab (092) </a:t>
            </a:r>
            <a:r>
              <a:rPr lang="en">
                <a:solidFill>
                  <a:schemeClr val="dk2"/>
                </a:solidFill>
              </a:rPr>
              <a:t>posted in Google classroom. DAY 1</a:t>
            </a:r>
            <a:endParaRPr>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890" name="Google Shape;1890;p167"/>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891" name="Google Shape;1891;p167"/>
          <p:cNvSpPr txBox="1"/>
          <p:nvPr/>
        </p:nvSpPr>
        <p:spPr>
          <a:xfrm>
            <a:off x="7670325" y="2571750"/>
            <a:ext cx="1473600" cy="21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06-ESS2-2-</a:t>
            </a:r>
            <a:r>
              <a:rPr lang="en" sz="1200">
                <a:solidFill>
                  <a:schemeClr val="lt1"/>
                </a:solidFill>
                <a:latin typeface="Calibri"/>
                <a:ea typeface="Calibri"/>
                <a:cs typeface="Calibri"/>
                <a:sym typeface="Calibri"/>
              </a:rPr>
              <a:t>Students  will construct an explanation based on evidence for how geoscience processes have changed Earth’s surface at varying time and spatial scales.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95" name="Shape 1895"/>
        <p:cNvGrpSpPr/>
        <p:nvPr/>
      </p:nvGrpSpPr>
      <p:grpSpPr>
        <a:xfrm>
          <a:off x="0" y="0"/>
          <a:ext cx="0" cy="0"/>
          <a:chOff x="0" y="0"/>
          <a:chExt cx="0" cy="0"/>
        </a:xfrm>
      </p:grpSpPr>
      <p:pic>
        <p:nvPicPr>
          <p:cNvPr id="1896" name="Google Shape;1896;p16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897" name="Google Shape;1897;p16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2-23-23</a:t>
            </a:r>
            <a:endParaRPr b="1" sz="1600"/>
          </a:p>
        </p:txBody>
      </p:sp>
      <p:sp>
        <p:nvSpPr>
          <p:cNvPr id="1898" name="Google Shape;1898;p168"/>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a:t>
            </a:r>
            <a:r>
              <a:rPr i="1" lang="en" sz="1500">
                <a:solidFill>
                  <a:schemeClr val="dk1"/>
                </a:solidFill>
                <a:latin typeface="Calibri"/>
                <a:ea typeface="Calibri"/>
                <a:cs typeface="Calibri"/>
                <a:sym typeface="Calibri"/>
              </a:rPr>
              <a:t>I can explain how weathering and erosion have changed the surface of the Earth over</a:t>
            </a:r>
            <a:r>
              <a:rPr b="1" i="1" lang="en" sz="1600">
                <a:solidFill>
                  <a:schemeClr val="dk1"/>
                </a:solidFill>
                <a:latin typeface="Calibri"/>
                <a:ea typeface="Calibri"/>
                <a:cs typeface="Calibri"/>
                <a:sym typeface="Calibri"/>
              </a:rPr>
              <a:t> </a:t>
            </a:r>
            <a:r>
              <a:rPr lang="en" sz="1600">
                <a:solidFill>
                  <a:schemeClr val="dk1"/>
                </a:solidFill>
                <a:latin typeface="Calibri"/>
                <a:ea typeface="Calibri"/>
                <a:cs typeface="Calibri"/>
                <a:sym typeface="Calibri"/>
              </a:rPr>
              <a:t>time.</a:t>
            </a:r>
            <a:r>
              <a:rPr b="1" i="1" lang="en" sz="1600">
                <a:solidFill>
                  <a:schemeClr val="dk1"/>
                </a:solidFill>
                <a:latin typeface="Calibri"/>
                <a:ea typeface="Calibri"/>
                <a:cs typeface="Calibri"/>
                <a:sym typeface="Calibri"/>
              </a:rPr>
              <a:t> </a:t>
            </a:r>
            <a:endParaRPr b="1" i="1" sz="16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899" name="Google Shape;1899;p168"/>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Constructive &amp; Destructive Forces</a:t>
            </a:r>
            <a:endParaRPr b="1" sz="1600"/>
          </a:p>
        </p:txBody>
      </p:sp>
      <p:sp>
        <p:nvSpPr>
          <p:cNvPr id="1900" name="Google Shape;1900;p168"/>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901" name="Google Shape;1901;p168"/>
          <p:cNvSpPr txBox="1"/>
          <p:nvPr/>
        </p:nvSpPr>
        <p:spPr>
          <a:xfrm>
            <a:off x="2291100" y="2260325"/>
            <a:ext cx="4647000" cy="15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Do Bell Ringer #5.</a:t>
            </a:r>
            <a:endParaRPr>
              <a:solidFill>
                <a:schemeClr val="dk2"/>
              </a:solidFill>
            </a:endParaRPr>
          </a:p>
          <a:p>
            <a:pPr indent="0" lvl="0" marL="0" rtl="0" algn="l">
              <a:lnSpc>
                <a:spcPct val="115000"/>
              </a:lnSpc>
              <a:spcBef>
                <a:spcPts val="0"/>
              </a:spcBef>
              <a:spcAft>
                <a:spcPts val="0"/>
              </a:spcAft>
              <a:buNone/>
            </a:pPr>
            <a:r>
              <a:rPr lang="en">
                <a:solidFill>
                  <a:schemeClr val="dk2"/>
                </a:solidFill>
              </a:rPr>
              <a:t>2. Students will complete the </a:t>
            </a:r>
            <a:r>
              <a:rPr lang="en">
                <a:solidFill>
                  <a:srgbClr val="FF0000"/>
                </a:solidFill>
              </a:rPr>
              <a:t>Volcanoes &amp; Earthquakes Mapping Lab (092) </a:t>
            </a:r>
            <a:r>
              <a:rPr lang="en">
                <a:solidFill>
                  <a:schemeClr val="dk2"/>
                </a:solidFill>
              </a:rPr>
              <a:t> posted in Google classroom. DAY 2</a:t>
            </a:r>
            <a:endParaRPr>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902" name="Google Shape;1902;p168"/>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903" name="Google Shape;1903;p168"/>
          <p:cNvSpPr txBox="1"/>
          <p:nvPr/>
        </p:nvSpPr>
        <p:spPr>
          <a:xfrm>
            <a:off x="7670325" y="2571750"/>
            <a:ext cx="1473600" cy="215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06-ESS2-2-</a:t>
            </a:r>
            <a:r>
              <a:rPr lang="en" sz="1200">
                <a:solidFill>
                  <a:schemeClr val="lt1"/>
                </a:solidFill>
                <a:latin typeface="Calibri"/>
                <a:ea typeface="Calibri"/>
                <a:cs typeface="Calibri"/>
                <a:sym typeface="Calibri"/>
              </a:rPr>
              <a:t>Students  will construct an explanation based on evidence for how geoscience processes have changed Earth’s surface at varying time and spatial scales.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07" name="Shape 1907"/>
        <p:cNvGrpSpPr/>
        <p:nvPr/>
      </p:nvGrpSpPr>
      <p:grpSpPr>
        <a:xfrm>
          <a:off x="0" y="0"/>
          <a:ext cx="0" cy="0"/>
          <a:chOff x="0" y="0"/>
          <a:chExt cx="0" cy="0"/>
        </a:xfrm>
      </p:grpSpPr>
      <p:pic>
        <p:nvPicPr>
          <p:cNvPr id="1908" name="Google Shape;1908;p16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909" name="Google Shape;1909;p16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2/24-3/3</a:t>
            </a:r>
            <a:endParaRPr b="1" sz="1600"/>
          </a:p>
        </p:txBody>
      </p:sp>
      <p:sp>
        <p:nvSpPr>
          <p:cNvPr id="1910" name="Google Shape;1910;p169"/>
          <p:cNvSpPr txBox="1"/>
          <p:nvPr>
            <p:ph idx="1" type="body"/>
          </p:nvPr>
        </p:nvSpPr>
        <p:spPr>
          <a:xfrm>
            <a:off x="2259300" y="1111050"/>
            <a:ext cx="48429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a:t>
            </a:r>
            <a:r>
              <a:rPr i="1" lang="en" sz="1500">
                <a:solidFill>
                  <a:schemeClr val="dk1"/>
                </a:solidFill>
                <a:latin typeface="Calibri"/>
                <a:ea typeface="Calibri"/>
                <a:cs typeface="Calibri"/>
                <a:sym typeface="Calibri"/>
              </a:rPr>
              <a:t>I can explain how the formation of landforms on Earth record and help to explain Earth’s 4.6 million-year-old history.</a:t>
            </a:r>
            <a:endParaRPr b="1" i="1" sz="16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911" name="Google Shape;1911;p169"/>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Geologic Time Scale</a:t>
            </a:r>
            <a:endParaRPr b="1" sz="1600"/>
          </a:p>
        </p:txBody>
      </p:sp>
      <p:sp>
        <p:nvSpPr>
          <p:cNvPr id="1912" name="Google Shape;1912;p169"/>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913" name="Google Shape;1913;p169"/>
          <p:cNvSpPr txBox="1"/>
          <p:nvPr/>
        </p:nvSpPr>
        <p:spPr>
          <a:xfrm>
            <a:off x="2291100" y="2260325"/>
            <a:ext cx="4484400" cy="15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Get Landform folder from desk and start working!</a:t>
            </a:r>
            <a:endParaRPr>
              <a:solidFill>
                <a:schemeClr val="dk2"/>
              </a:solidFill>
            </a:endParaRPr>
          </a:p>
          <a:p>
            <a:pPr indent="0" lvl="0" marL="0" rtl="0" algn="l">
              <a:lnSpc>
                <a:spcPct val="115000"/>
              </a:lnSpc>
              <a:spcBef>
                <a:spcPts val="0"/>
              </a:spcBef>
              <a:spcAft>
                <a:spcPts val="0"/>
              </a:spcAft>
              <a:buNone/>
            </a:pPr>
            <a:r>
              <a:rPr lang="en">
                <a:solidFill>
                  <a:schemeClr val="dk2"/>
                </a:solidFill>
              </a:rPr>
              <a:t>2. Students will research, create, and present a </a:t>
            </a:r>
            <a:r>
              <a:rPr lang="en">
                <a:solidFill>
                  <a:srgbClr val="FF0000"/>
                </a:solidFill>
              </a:rPr>
              <a:t>Landform Presentation Project (090).</a:t>
            </a:r>
            <a:r>
              <a:rPr lang="en">
                <a:solidFill>
                  <a:schemeClr val="dk2"/>
                </a:solidFill>
              </a:rPr>
              <a:t> Details are posted in Google Classroom.</a:t>
            </a:r>
            <a:endParaRPr>
              <a:solidFill>
                <a:schemeClr val="dk2"/>
              </a:solidFill>
            </a:endParaRPr>
          </a:p>
          <a:p>
            <a:pPr indent="0" lvl="0" marL="0" rtl="0" algn="ctr">
              <a:lnSpc>
                <a:spcPct val="115000"/>
              </a:lnSpc>
              <a:spcBef>
                <a:spcPts val="0"/>
              </a:spcBef>
              <a:spcAft>
                <a:spcPts val="0"/>
              </a:spcAft>
              <a:buNone/>
            </a:pPr>
            <a:r>
              <a:rPr b="1" i="1" lang="en"/>
              <a:t>PRESENTATIONS WILL BE ON 3/2 &amp; 3/3.</a:t>
            </a:r>
            <a:endParaRPr b="1" i="1"/>
          </a:p>
        </p:txBody>
      </p:sp>
      <p:sp>
        <p:nvSpPr>
          <p:cNvPr id="1914" name="Google Shape;1914;p169"/>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915" name="Google Shape;1915;p169"/>
          <p:cNvSpPr txBox="1"/>
          <p:nvPr/>
        </p:nvSpPr>
        <p:spPr>
          <a:xfrm>
            <a:off x="7622625" y="2455875"/>
            <a:ext cx="1417800" cy="24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06-ESS2-4-</a:t>
            </a:r>
            <a:r>
              <a:rPr lang="en" sz="1200">
                <a:solidFill>
                  <a:schemeClr val="lt1"/>
                </a:solidFill>
                <a:latin typeface="Calibri"/>
                <a:ea typeface="Calibri"/>
                <a:cs typeface="Calibri"/>
                <a:sym typeface="Calibri"/>
              </a:rPr>
              <a:t>Students  will construct a scientific explanation based on evidence from rock strata for how the geologic time scale is used to organize Earth’s  4.6- billion-year-old history.</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19" name="Shape 1919"/>
        <p:cNvGrpSpPr/>
        <p:nvPr/>
      </p:nvGrpSpPr>
      <p:grpSpPr>
        <a:xfrm>
          <a:off x="0" y="0"/>
          <a:ext cx="0" cy="0"/>
          <a:chOff x="0" y="0"/>
          <a:chExt cx="0" cy="0"/>
        </a:xfrm>
      </p:grpSpPr>
      <p:pic>
        <p:nvPicPr>
          <p:cNvPr id="1920" name="Google Shape;1920;p17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921" name="Google Shape;1921;p17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3/2-3/3</a:t>
            </a:r>
            <a:endParaRPr b="1" sz="1600"/>
          </a:p>
        </p:txBody>
      </p:sp>
      <p:sp>
        <p:nvSpPr>
          <p:cNvPr id="1922" name="Google Shape;1922;p170"/>
          <p:cNvSpPr txBox="1"/>
          <p:nvPr>
            <p:ph idx="1" type="body"/>
          </p:nvPr>
        </p:nvSpPr>
        <p:spPr>
          <a:xfrm>
            <a:off x="2259300" y="1111050"/>
            <a:ext cx="48429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a:t>
            </a:r>
            <a:r>
              <a:rPr i="1" lang="en" sz="1500">
                <a:solidFill>
                  <a:schemeClr val="dk1"/>
                </a:solidFill>
                <a:latin typeface="Calibri"/>
                <a:ea typeface="Calibri"/>
                <a:cs typeface="Calibri"/>
                <a:sym typeface="Calibri"/>
              </a:rPr>
              <a:t>I can explain how the formation of landforms on Earth record and help to explain Earth’s 4.6 million-year-old history.</a:t>
            </a:r>
            <a:endParaRPr b="1" i="1" sz="16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923" name="Google Shape;1923;p170"/>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Geologic Time Scale</a:t>
            </a:r>
            <a:endParaRPr b="1" sz="1600"/>
          </a:p>
        </p:txBody>
      </p:sp>
      <p:sp>
        <p:nvSpPr>
          <p:cNvPr id="1924" name="Google Shape;1924;p170"/>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925" name="Google Shape;1925;p170"/>
          <p:cNvSpPr txBox="1"/>
          <p:nvPr/>
        </p:nvSpPr>
        <p:spPr>
          <a:xfrm>
            <a:off x="2259300" y="2260325"/>
            <a:ext cx="4874700" cy="15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 Get out your landform research papers, then put all of your stuff on the counters.</a:t>
            </a:r>
            <a:endParaRPr sz="1300">
              <a:solidFill>
                <a:schemeClr val="dk2"/>
              </a:solidFill>
            </a:endParaRPr>
          </a:p>
          <a:p>
            <a:pPr indent="0" lvl="0" marL="0" rtl="0" algn="l">
              <a:lnSpc>
                <a:spcPct val="115000"/>
              </a:lnSpc>
              <a:spcBef>
                <a:spcPts val="0"/>
              </a:spcBef>
              <a:spcAft>
                <a:spcPts val="0"/>
              </a:spcAft>
              <a:buNone/>
            </a:pPr>
            <a:r>
              <a:rPr lang="en" sz="1300">
                <a:solidFill>
                  <a:schemeClr val="dk2"/>
                </a:solidFill>
              </a:rPr>
              <a:t>2. I will randomly select 4 groups to present today. Those groups will get their note cards and set up their presentations.</a:t>
            </a:r>
            <a:endParaRPr sz="1300">
              <a:solidFill>
                <a:schemeClr val="dk2"/>
              </a:solidFill>
            </a:endParaRPr>
          </a:p>
          <a:p>
            <a:pPr indent="0" lvl="0" marL="0" rtl="0" algn="l">
              <a:lnSpc>
                <a:spcPct val="115000"/>
              </a:lnSpc>
              <a:spcBef>
                <a:spcPts val="0"/>
              </a:spcBef>
              <a:spcAft>
                <a:spcPts val="0"/>
              </a:spcAft>
              <a:buNone/>
            </a:pPr>
            <a:r>
              <a:rPr lang="en" sz="1300">
                <a:solidFill>
                  <a:schemeClr val="dk2"/>
                </a:solidFill>
              </a:rPr>
              <a:t>3. Everyone else will get a clip board and an Observation sheet.</a:t>
            </a:r>
            <a:endParaRPr sz="1300">
              <a:solidFill>
                <a:schemeClr val="dk2"/>
              </a:solidFill>
            </a:endParaRPr>
          </a:p>
        </p:txBody>
      </p:sp>
      <p:sp>
        <p:nvSpPr>
          <p:cNvPr id="1926" name="Google Shape;1926;p170"/>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927" name="Google Shape;1927;p170"/>
          <p:cNvSpPr txBox="1"/>
          <p:nvPr/>
        </p:nvSpPr>
        <p:spPr>
          <a:xfrm>
            <a:off x="7622625" y="2455875"/>
            <a:ext cx="1417800" cy="24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06-ESS2-4-</a:t>
            </a:r>
            <a:r>
              <a:rPr lang="en" sz="1200">
                <a:solidFill>
                  <a:schemeClr val="lt1"/>
                </a:solidFill>
                <a:latin typeface="Calibri"/>
                <a:ea typeface="Calibri"/>
                <a:cs typeface="Calibri"/>
                <a:sym typeface="Calibri"/>
              </a:rPr>
              <a:t>Students  will construct a scientific explanation based on evidence from rock strata for how the geologic time scale is used to organize Earth’s  4.6- billion-year-old history.</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31" name="Shape 1931"/>
        <p:cNvGrpSpPr/>
        <p:nvPr/>
      </p:nvGrpSpPr>
      <p:grpSpPr>
        <a:xfrm>
          <a:off x="0" y="0"/>
          <a:ext cx="0" cy="0"/>
          <a:chOff x="0" y="0"/>
          <a:chExt cx="0" cy="0"/>
        </a:xfrm>
      </p:grpSpPr>
      <p:pic>
        <p:nvPicPr>
          <p:cNvPr id="1932" name="Google Shape;1932;p17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933" name="Google Shape;1933;p17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3-6-23</a:t>
            </a:r>
            <a:endParaRPr b="1" sz="1600"/>
          </a:p>
        </p:txBody>
      </p:sp>
      <p:sp>
        <p:nvSpPr>
          <p:cNvPr id="1934" name="Google Shape;1934;p171"/>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the distribution of fossils &amp; rocks, continental shapes, and seafloor structures provide evidence of past plate motions.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935" name="Google Shape;1935;p171"/>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Plate Tectonics</a:t>
            </a:r>
            <a:endParaRPr b="1" sz="1600"/>
          </a:p>
        </p:txBody>
      </p:sp>
      <p:sp>
        <p:nvSpPr>
          <p:cNvPr id="1936" name="Google Shape;1936;p171"/>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937" name="Google Shape;1937;p171"/>
          <p:cNvSpPr txBox="1"/>
          <p:nvPr/>
        </p:nvSpPr>
        <p:spPr>
          <a:xfrm>
            <a:off x="2302200" y="2260325"/>
            <a:ext cx="45870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 Students will complete the </a:t>
            </a:r>
            <a:r>
              <a:rPr lang="en" sz="1300">
                <a:solidFill>
                  <a:srgbClr val="FF0000"/>
                </a:solidFill>
              </a:rPr>
              <a:t>Salt Mine Activity (088) </a:t>
            </a:r>
            <a:r>
              <a:rPr lang="en" sz="1300">
                <a:solidFill>
                  <a:schemeClr val="dk2"/>
                </a:solidFill>
              </a:rPr>
              <a:t>attached in Google Classroom.</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938" name="Google Shape;1938;p171"/>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939" name="Google Shape;1939;p171"/>
          <p:cNvSpPr txBox="1"/>
          <p:nvPr/>
        </p:nvSpPr>
        <p:spPr>
          <a:xfrm>
            <a:off x="7670325" y="21354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06-EES2-3-Plate Tectonics-</a:t>
            </a:r>
            <a:r>
              <a:rPr lang="en" sz="1200">
                <a:solidFill>
                  <a:schemeClr val="lt1"/>
                </a:solidFill>
                <a:latin typeface="Calibri"/>
                <a:ea typeface="Calibri"/>
                <a:cs typeface="Calibri"/>
                <a:sym typeface="Calibri"/>
              </a:rPr>
              <a:t>Students will analyze and interpret data to explain how the distribution of fossils &amp; rocks, continental shapes, and seafloor structures provide evidence of past plate motions.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3" name="Shape 213"/>
        <p:cNvGrpSpPr/>
        <p:nvPr/>
      </p:nvGrpSpPr>
      <p:grpSpPr>
        <a:xfrm>
          <a:off x="0" y="0"/>
          <a:ext cx="0" cy="0"/>
          <a:chOff x="0" y="0"/>
          <a:chExt cx="0" cy="0"/>
        </a:xfrm>
      </p:grpSpPr>
      <p:pic>
        <p:nvPicPr>
          <p:cNvPr id="214" name="Google Shape;214;p2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15" name="Google Shape;215;p2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8-30-22</a:t>
            </a:r>
            <a:endParaRPr b="1" sz="1600"/>
          </a:p>
        </p:txBody>
      </p:sp>
      <p:sp>
        <p:nvSpPr>
          <p:cNvPr id="216" name="Google Shape;216;p28"/>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17" name="Google Shape;217;p28"/>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218" name="Google Shape;218;p28"/>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19" name="Google Shape;219;p28"/>
          <p:cNvSpPr txBox="1"/>
          <p:nvPr/>
        </p:nvSpPr>
        <p:spPr>
          <a:xfrm>
            <a:off x="2360250" y="2144200"/>
            <a:ext cx="4671000" cy="116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t>1. </a:t>
            </a:r>
            <a:r>
              <a:rPr lang="en" sz="1300"/>
              <a:t>Students will take</a:t>
            </a:r>
            <a:r>
              <a:rPr lang="en" sz="1300"/>
              <a:t> </a:t>
            </a:r>
            <a:r>
              <a:rPr lang="en" sz="1300">
                <a:solidFill>
                  <a:srgbClr val="FF0000"/>
                </a:solidFill>
              </a:rPr>
              <a:t>“Earth, Moon, Sun” notes (014)</a:t>
            </a:r>
            <a:r>
              <a:rPr lang="en" sz="1300"/>
              <a:t>, while watching a Google Slide presentation.</a:t>
            </a:r>
            <a:endParaRPr sz="1300"/>
          </a:p>
          <a:p>
            <a:pPr indent="0" lvl="0" marL="0" rtl="0" algn="l">
              <a:lnSpc>
                <a:spcPct val="115000"/>
              </a:lnSpc>
              <a:spcBef>
                <a:spcPts val="0"/>
              </a:spcBef>
              <a:spcAft>
                <a:spcPts val="0"/>
              </a:spcAft>
              <a:buNone/>
            </a:pPr>
            <a:r>
              <a:rPr lang="en" sz="1300">
                <a:solidFill>
                  <a:schemeClr val="dk1"/>
                </a:solidFill>
              </a:rPr>
              <a:t>2. Students will watch Movements in Space video clips.</a:t>
            </a:r>
            <a:endParaRPr sz="1300">
              <a:solidFill>
                <a:schemeClr val="dk1"/>
              </a:solidFill>
            </a:endParaRPr>
          </a:p>
          <a:p>
            <a:pPr indent="0" lvl="0" marL="457200" rtl="0" algn="l">
              <a:spcBef>
                <a:spcPts val="0"/>
              </a:spcBef>
              <a:spcAft>
                <a:spcPts val="0"/>
              </a:spcAft>
              <a:buNone/>
            </a:pPr>
            <a:r>
              <a:t/>
            </a:r>
            <a:endParaRPr>
              <a:solidFill>
                <a:schemeClr val="dk1"/>
              </a:solidFill>
              <a:latin typeface="Calibri"/>
              <a:ea typeface="Calibri"/>
              <a:cs typeface="Calibri"/>
              <a:sym typeface="Calibri"/>
            </a:endParaRPr>
          </a:p>
          <a:p>
            <a:pPr indent="0" lvl="0" marL="0" rtl="0" algn="l">
              <a:lnSpc>
                <a:spcPct val="115000"/>
              </a:lnSpc>
              <a:spcBef>
                <a:spcPts val="0"/>
              </a:spcBef>
              <a:spcAft>
                <a:spcPts val="1600"/>
              </a:spcAft>
              <a:buNone/>
            </a:pPr>
            <a:r>
              <a:t/>
            </a:r>
            <a:endParaRPr sz="1300">
              <a:solidFill>
                <a:schemeClr val="dk2"/>
              </a:solidFill>
            </a:endParaRPr>
          </a:p>
        </p:txBody>
      </p:sp>
      <p:sp>
        <p:nvSpPr>
          <p:cNvPr id="220" name="Google Shape;220;p28"/>
          <p:cNvSpPr txBox="1"/>
          <p:nvPr/>
        </p:nvSpPr>
        <p:spPr>
          <a:xfrm>
            <a:off x="7759400" y="187200"/>
            <a:ext cx="1214100" cy="21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moon phases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eclipses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tides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seasons</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21" name="Google Shape;221;p28"/>
          <p:cNvSpPr txBox="1"/>
          <p:nvPr/>
        </p:nvSpPr>
        <p:spPr>
          <a:xfrm>
            <a:off x="7759400" y="2179950"/>
            <a:ext cx="1214100" cy="25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06-ESS1-1. </a:t>
            </a:r>
            <a:r>
              <a:rPr lang="en" sz="1200">
                <a:solidFill>
                  <a:srgbClr val="FFFFFF"/>
                </a:solidFill>
                <a:latin typeface="Calibri"/>
                <a:ea typeface="Calibri"/>
                <a:cs typeface="Calibri"/>
                <a:sym typeface="Calibri"/>
              </a:rPr>
              <a:t>Students will develop and use a model of the Earth-sun-moon system to describe the cyclic patterns of lunar phases, eclipses of the sun and moon, and seasons.  </a:t>
            </a:r>
            <a:r>
              <a:rPr b="1" lang="en" sz="1200">
                <a:solidFill>
                  <a:srgbClr val="FFFFFF"/>
                </a:solidFill>
                <a:latin typeface="Calibri"/>
                <a:ea typeface="Calibri"/>
                <a:cs typeface="Calibri"/>
                <a:sym typeface="Calibri"/>
              </a:rPr>
              <a:t>(DOK 3)</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43" name="Shape 1943"/>
        <p:cNvGrpSpPr/>
        <p:nvPr/>
      </p:nvGrpSpPr>
      <p:grpSpPr>
        <a:xfrm>
          <a:off x="0" y="0"/>
          <a:ext cx="0" cy="0"/>
          <a:chOff x="0" y="0"/>
          <a:chExt cx="0" cy="0"/>
        </a:xfrm>
      </p:grpSpPr>
      <p:pic>
        <p:nvPicPr>
          <p:cNvPr id="1944" name="Google Shape;1944;p17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945" name="Google Shape;1945;p17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3-7-23</a:t>
            </a:r>
            <a:endParaRPr b="1" sz="1600"/>
          </a:p>
        </p:txBody>
      </p:sp>
      <p:sp>
        <p:nvSpPr>
          <p:cNvPr id="1946" name="Google Shape;1946;p172"/>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the distribution of fossils &amp; rocks, continental shapes, and seafloor structures provide evidence of past plate motions.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947" name="Google Shape;1947;p172"/>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Plate Tectonics</a:t>
            </a:r>
            <a:endParaRPr b="1" sz="1600"/>
          </a:p>
        </p:txBody>
      </p:sp>
      <p:sp>
        <p:nvSpPr>
          <p:cNvPr id="1948" name="Google Shape;1948;p172"/>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949" name="Google Shape;1949;p172"/>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 Students will complete an activity on Landforms: </a:t>
            </a:r>
            <a:r>
              <a:rPr lang="en" sz="1300">
                <a:solidFill>
                  <a:srgbClr val="FF0000"/>
                </a:solidFill>
              </a:rPr>
              <a:t>Star Wars Landform Activity (087)</a:t>
            </a:r>
            <a:r>
              <a:rPr lang="en" sz="1300">
                <a:solidFill>
                  <a:schemeClr val="dk2"/>
                </a:solidFill>
              </a:rPr>
              <a:t> that is attached in Google Classroom.</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950" name="Google Shape;1950;p172"/>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951" name="Google Shape;1951;p172"/>
          <p:cNvSpPr txBox="1"/>
          <p:nvPr/>
        </p:nvSpPr>
        <p:spPr>
          <a:xfrm>
            <a:off x="7670325" y="21354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06-EES2-3-Plate Tectonics-</a:t>
            </a:r>
            <a:r>
              <a:rPr lang="en" sz="1200">
                <a:solidFill>
                  <a:schemeClr val="lt1"/>
                </a:solidFill>
                <a:latin typeface="Calibri"/>
                <a:ea typeface="Calibri"/>
                <a:cs typeface="Calibri"/>
                <a:sym typeface="Calibri"/>
              </a:rPr>
              <a:t>Students will analyze and interpret data to explain how the distribution of fossils &amp; rocks, continental shapes, and seafloor structures provide evidence of past plate motions.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55" name="Shape 1955"/>
        <p:cNvGrpSpPr/>
        <p:nvPr/>
      </p:nvGrpSpPr>
      <p:grpSpPr>
        <a:xfrm>
          <a:off x="0" y="0"/>
          <a:ext cx="0" cy="0"/>
          <a:chOff x="0" y="0"/>
          <a:chExt cx="0" cy="0"/>
        </a:xfrm>
      </p:grpSpPr>
      <p:pic>
        <p:nvPicPr>
          <p:cNvPr id="1956" name="Google Shape;1956;p17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957" name="Google Shape;1957;p17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3-8-23</a:t>
            </a:r>
            <a:endParaRPr b="1" sz="1600"/>
          </a:p>
        </p:txBody>
      </p:sp>
      <p:sp>
        <p:nvSpPr>
          <p:cNvPr id="1958" name="Google Shape;1958;p173"/>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the distribution of fossils &amp; rocks, continental shapes, and seafloor structures provide evidence of past plate motions.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959" name="Google Shape;1959;p173"/>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Plate Tectonics</a:t>
            </a:r>
            <a:endParaRPr b="1" sz="1600"/>
          </a:p>
        </p:txBody>
      </p:sp>
      <p:sp>
        <p:nvSpPr>
          <p:cNvPr id="1960" name="Google Shape;1960;p173"/>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961" name="Google Shape;1961;p173"/>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 Students will complete the </a:t>
            </a:r>
            <a:r>
              <a:rPr lang="en" sz="1300">
                <a:solidFill>
                  <a:srgbClr val="FF0000"/>
                </a:solidFill>
              </a:rPr>
              <a:t>Plate Tectonics Wheel Review Activity (093) </a:t>
            </a:r>
            <a:r>
              <a:rPr lang="en" sz="1300">
                <a:solidFill>
                  <a:schemeClr val="dk2"/>
                </a:solidFill>
              </a:rPr>
              <a:t>that is attached in Google Classroom.</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962" name="Google Shape;1962;p173"/>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963" name="Google Shape;1963;p173"/>
          <p:cNvSpPr txBox="1"/>
          <p:nvPr/>
        </p:nvSpPr>
        <p:spPr>
          <a:xfrm>
            <a:off x="7670325" y="21354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06-EES2-3-Plate Tectonics-</a:t>
            </a:r>
            <a:r>
              <a:rPr lang="en" sz="1200">
                <a:solidFill>
                  <a:schemeClr val="lt1"/>
                </a:solidFill>
                <a:latin typeface="Calibri"/>
                <a:ea typeface="Calibri"/>
                <a:cs typeface="Calibri"/>
                <a:sym typeface="Calibri"/>
              </a:rPr>
              <a:t>Students will analyze and interpret data to explain how the distribution of fossils &amp; rocks, continental shapes, and seafloor structures provide evidence of past plate motions.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67" name="Shape 1967"/>
        <p:cNvGrpSpPr/>
        <p:nvPr/>
      </p:nvGrpSpPr>
      <p:grpSpPr>
        <a:xfrm>
          <a:off x="0" y="0"/>
          <a:ext cx="0" cy="0"/>
          <a:chOff x="0" y="0"/>
          <a:chExt cx="0" cy="0"/>
        </a:xfrm>
      </p:grpSpPr>
      <p:pic>
        <p:nvPicPr>
          <p:cNvPr id="1968" name="Google Shape;1968;p17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969" name="Google Shape;1969;p17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3-9-23</a:t>
            </a:r>
            <a:endParaRPr b="1" sz="1600"/>
          </a:p>
        </p:txBody>
      </p:sp>
      <p:sp>
        <p:nvSpPr>
          <p:cNvPr id="1970" name="Google Shape;1970;p174"/>
          <p:cNvSpPr txBox="1"/>
          <p:nvPr>
            <p:ph idx="1" type="body"/>
          </p:nvPr>
        </p:nvSpPr>
        <p:spPr>
          <a:xfrm>
            <a:off x="2259300" y="1111050"/>
            <a:ext cx="48429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a:t>
            </a:r>
            <a:r>
              <a:rPr i="1" lang="en" sz="1500">
                <a:solidFill>
                  <a:schemeClr val="dk1"/>
                </a:solidFill>
                <a:latin typeface="Calibri"/>
                <a:ea typeface="Calibri"/>
                <a:cs typeface="Calibri"/>
                <a:sym typeface="Calibri"/>
              </a:rPr>
              <a:t>I can explain how the formation of landforms on Earth record and help to explain Earth’s 4.6 million-year-old history.</a:t>
            </a:r>
            <a:endParaRPr b="1" i="1" sz="16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971" name="Google Shape;1971;p174"/>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Geologic Time Scale</a:t>
            </a:r>
            <a:endParaRPr b="1" sz="1600"/>
          </a:p>
        </p:txBody>
      </p:sp>
      <p:sp>
        <p:nvSpPr>
          <p:cNvPr id="1972" name="Google Shape;1972;p174"/>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973" name="Google Shape;1973;p174"/>
          <p:cNvSpPr txBox="1"/>
          <p:nvPr/>
        </p:nvSpPr>
        <p:spPr>
          <a:xfrm>
            <a:off x="2291100" y="2260325"/>
            <a:ext cx="44844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Students will take the</a:t>
            </a:r>
            <a:r>
              <a:rPr lang="en">
                <a:solidFill>
                  <a:srgbClr val="FF0000"/>
                </a:solidFill>
              </a:rPr>
              <a:t> Changing Earth Test (096)</a:t>
            </a:r>
            <a:r>
              <a:rPr lang="en">
                <a:solidFill>
                  <a:schemeClr val="dk2"/>
                </a:solidFill>
              </a:rPr>
              <a:t> that is attached in Google Classroom.</a:t>
            </a:r>
            <a:endParaRPr>
              <a:solidFill>
                <a:schemeClr val="dk2"/>
              </a:solidFill>
            </a:endParaRPr>
          </a:p>
          <a:p>
            <a:pPr indent="0" lvl="0" marL="0" rtl="0" algn="l">
              <a:lnSpc>
                <a:spcPct val="115000"/>
              </a:lnSpc>
              <a:spcBef>
                <a:spcPts val="0"/>
              </a:spcBef>
              <a:spcAft>
                <a:spcPts val="0"/>
              </a:spcAft>
              <a:buNone/>
            </a:pPr>
            <a:r>
              <a:rPr lang="en">
                <a:solidFill>
                  <a:schemeClr val="dk2"/>
                </a:solidFill>
              </a:rPr>
              <a:t>2. Students will complete the </a:t>
            </a:r>
            <a:r>
              <a:rPr lang="en">
                <a:solidFill>
                  <a:srgbClr val="FF0000"/>
                </a:solidFill>
              </a:rPr>
              <a:t>Star Wars reading activity (087) </a:t>
            </a:r>
            <a:r>
              <a:rPr lang="en">
                <a:solidFill>
                  <a:schemeClr val="dk2"/>
                </a:solidFill>
              </a:rPr>
              <a:t>posted in GC, after the test.</a:t>
            </a:r>
            <a:endParaRPr>
              <a:solidFill>
                <a:schemeClr val="dk2"/>
              </a:solidFill>
            </a:endParaRPr>
          </a:p>
        </p:txBody>
      </p:sp>
      <p:sp>
        <p:nvSpPr>
          <p:cNvPr id="1974" name="Google Shape;1974;p174"/>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975" name="Google Shape;1975;p174"/>
          <p:cNvSpPr txBox="1"/>
          <p:nvPr/>
        </p:nvSpPr>
        <p:spPr>
          <a:xfrm>
            <a:off x="7622625" y="2455875"/>
            <a:ext cx="1417800" cy="24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06-ESS2-4-</a:t>
            </a:r>
            <a:r>
              <a:rPr lang="en" sz="1200">
                <a:solidFill>
                  <a:schemeClr val="lt1"/>
                </a:solidFill>
                <a:latin typeface="Calibri"/>
                <a:ea typeface="Calibri"/>
                <a:cs typeface="Calibri"/>
                <a:sym typeface="Calibri"/>
              </a:rPr>
              <a:t>Students  will construct a scientific explanation based on evidence from rock strata for how the geologic time scale is used to organize Earth’s  4.6- billion-year-old history.</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79" name="Shape 1979"/>
        <p:cNvGrpSpPr/>
        <p:nvPr/>
      </p:nvGrpSpPr>
      <p:grpSpPr>
        <a:xfrm>
          <a:off x="0" y="0"/>
          <a:ext cx="0" cy="0"/>
          <a:chOff x="0" y="0"/>
          <a:chExt cx="0" cy="0"/>
        </a:xfrm>
      </p:grpSpPr>
      <p:pic>
        <p:nvPicPr>
          <p:cNvPr id="1980" name="Google Shape;1980;p17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981" name="Google Shape;1981;p17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3-14-23</a:t>
            </a:r>
            <a:endParaRPr b="1" sz="1600"/>
          </a:p>
        </p:txBody>
      </p:sp>
      <p:sp>
        <p:nvSpPr>
          <p:cNvPr id="1982" name="Google Shape;1982;p175"/>
          <p:cNvSpPr txBox="1"/>
          <p:nvPr>
            <p:ph idx="1" type="body"/>
          </p:nvPr>
        </p:nvSpPr>
        <p:spPr>
          <a:xfrm>
            <a:off x="2259300" y="1111050"/>
            <a:ext cx="48429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600">
                <a:solidFill>
                  <a:schemeClr val="dk1"/>
                </a:solidFill>
                <a:latin typeface="Calibri"/>
                <a:ea typeface="Calibri"/>
                <a:cs typeface="Calibri"/>
                <a:sym typeface="Calibri"/>
              </a:rPr>
              <a:t> I will develop a model to explain how water is cycled through the Earth.</a:t>
            </a:r>
            <a:endParaRPr b="1" i="1">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983" name="Google Shape;1983;p175"/>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The Water Cycle</a:t>
            </a:r>
            <a:endParaRPr b="1" sz="1600"/>
          </a:p>
        </p:txBody>
      </p:sp>
      <p:sp>
        <p:nvSpPr>
          <p:cNvPr id="1984" name="Google Shape;1984;p175"/>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985" name="Google Shape;1985;p175"/>
          <p:cNvSpPr txBox="1"/>
          <p:nvPr/>
        </p:nvSpPr>
        <p:spPr>
          <a:xfrm>
            <a:off x="2291100" y="2260325"/>
            <a:ext cx="44844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Students will watch the </a:t>
            </a:r>
            <a:r>
              <a:rPr lang="en">
                <a:solidFill>
                  <a:srgbClr val="FF0000"/>
                </a:solidFill>
              </a:rPr>
              <a:t>GG Video: The Water Cycle (097)</a:t>
            </a:r>
            <a:r>
              <a:rPr lang="en">
                <a:solidFill>
                  <a:schemeClr val="dk2"/>
                </a:solidFill>
              </a:rPr>
              <a:t> and answer the video questions attached in Google Classroom.</a:t>
            </a:r>
            <a:endParaRPr sz="1300">
              <a:solidFill>
                <a:schemeClr val="dk2"/>
              </a:solidFill>
            </a:endParaRPr>
          </a:p>
        </p:txBody>
      </p:sp>
      <p:sp>
        <p:nvSpPr>
          <p:cNvPr id="1986" name="Google Shape;1986;p175"/>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987" name="Google Shape;1987;p175"/>
          <p:cNvSpPr txBox="1"/>
          <p:nvPr/>
        </p:nvSpPr>
        <p:spPr>
          <a:xfrm>
            <a:off x="7646475" y="2571750"/>
            <a:ext cx="1417800" cy="18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06-ESS2-4-</a:t>
            </a:r>
            <a:r>
              <a:rPr lang="en" sz="1200">
                <a:solidFill>
                  <a:schemeClr val="lt1"/>
                </a:solidFill>
                <a:latin typeface="Calibri"/>
                <a:ea typeface="Calibri"/>
                <a:cs typeface="Calibri"/>
                <a:sym typeface="Calibri"/>
              </a:rPr>
              <a:t>Students  will develop a model to describe the cycling of water through Earth’s systems  is driven by energy from the sun and the force of gravity.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91" name="Shape 1991"/>
        <p:cNvGrpSpPr/>
        <p:nvPr/>
      </p:nvGrpSpPr>
      <p:grpSpPr>
        <a:xfrm>
          <a:off x="0" y="0"/>
          <a:ext cx="0" cy="0"/>
          <a:chOff x="0" y="0"/>
          <a:chExt cx="0" cy="0"/>
        </a:xfrm>
      </p:grpSpPr>
      <p:pic>
        <p:nvPicPr>
          <p:cNvPr id="1992" name="Google Shape;1992;p17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993" name="Google Shape;1993;p17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3-15-23</a:t>
            </a:r>
            <a:endParaRPr b="1" sz="1600"/>
          </a:p>
        </p:txBody>
      </p:sp>
      <p:sp>
        <p:nvSpPr>
          <p:cNvPr id="1994" name="Google Shape;1994;p176"/>
          <p:cNvSpPr txBox="1"/>
          <p:nvPr>
            <p:ph idx="1" type="body"/>
          </p:nvPr>
        </p:nvSpPr>
        <p:spPr>
          <a:xfrm>
            <a:off x="2259300" y="1111050"/>
            <a:ext cx="48429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600">
                <a:solidFill>
                  <a:schemeClr val="dk1"/>
                </a:solidFill>
                <a:latin typeface="Calibri"/>
                <a:ea typeface="Calibri"/>
                <a:cs typeface="Calibri"/>
                <a:sym typeface="Calibri"/>
              </a:rPr>
              <a:t> I will develop a model to explain how water is cycled through the Earth.</a:t>
            </a:r>
            <a:endParaRPr b="1" i="1">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995" name="Google Shape;1995;p176"/>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FIELD TRIP</a:t>
            </a:r>
            <a:endParaRPr b="1" sz="1600"/>
          </a:p>
        </p:txBody>
      </p:sp>
      <p:sp>
        <p:nvSpPr>
          <p:cNvPr id="1996" name="Google Shape;1996;p176"/>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997" name="Google Shape;1997;p176"/>
          <p:cNvSpPr txBox="1"/>
          <p:nvPr/>
        </p:nvSpPr>
        <p:spPr>
          <a:xfrm>
            <a:off x="2291100" y="2260325"/>
            <a:ext cx="46002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Students will </a:t>
            </a:r>
            <a:r>
              <a:rPr lang="en">
                <a:solidFill>
                  <a:schemeClr val="dk2"/>
                </a:solidFill>
              </a:rPr>
              <a:t>attend</a:t>
            </a:r>
            <a:r>
              <a:rPr lang="en">
                <a:solidFill>
                  <a:schemeClr val="dk2"/>
                </a:solidFill>
              </a:rPr>
              <a:t> a play to complete LA standards.</a:t>
            </a:r>
            <a:endParaRPr>
              <a:solidFill>
                <a:schemeClr val="dk2"/>
              </a:solidFill>
            </a:endParaRPr>
          </a:p>
        </p:txBody>
      </p:sp>
      <p:sp>
        <p:nvSpPr>
          <p:cNvPr id="1998" name="Google Shape;1998;p176"/>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999" name="Google Shape;1999;p176"/>
          <p:cNvSpPr txBox="1"/>
          <p:nvPr/>
        </p:nvSpPr>
        <p:spPr>
          <a:xfrm>
            <a:off x="7646475" y="2571750"/>
            <a:ext cx="1417800" cy="18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06-ESS2-4-</a:t>
            </a:r>
            <a:r>
              <a:rPr lang="en" sz="1200">
                <a:solidFill>
                  <a:schemeClr val="lt1"/>
                </a:solidFill>
                <a:latin typeface="Calibri"/>
                <a:ea typeface="Calibri"/>
                <a:cs typeface="Calibri"/>
                <a:sym typeface="Calibri"/>
              </a:rPr>
              <a:t>Students  will develop a model to describe the cycling of water through Earth’s systems  is driven by energy from the sun and the force of gravity.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03" name="Shape 2003"/>
        <p:cNvGrpSpPr/>
        <p:nvPr/>
      </p:nvGrpSpPr>
      <p:grpSpPr>
        <a:xfrm>
          <a:off x="0" y="0"/>
          <a:ext cx="0" cy="0"/>
          <a:chOff x="0" y="0"/>
          <a:chExt cx="0" cy="0"/>
        </a:xfrm>
      </p:grpSpPr>
      <p:pic>
        <p:nvPicPr>
          <p:cNvPr id="2004" name="Google Shape;2004;p17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005" name="Google Shape;2005;p17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3-16-23</a:t>
            </a:r>
            <a:endParaRPr b="1" sz="1600"/>
          </a:p>
        </p:txBody>
      </p:sp>
      <p:sp>
        <p:nvSpPr>
          <p:cNvPr id="2006" name="Google Shape;2006;p177"/>
          <p:cNvSpPr txBox="1"/>
          <p:nvPr>
            <p:ph idx="1" type="body"/>
          </p:nvPr>
        </p:nvSpPr>
        <p:spPr>
          <a:xfrm>
            <a:off x="2259300" y="1111050"/>
            <a:ext cx="48429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600">
                <a:solidFill>
                  <a:schemeClr val="dk1"/>
                </a:solidFill>
                <a:latin typeface="Calibri"/>
                <a:ea typeface="Calibri"/>
                <a:cs typeface="Calibri"/>
                <a:sym typeface="Calibri"/>
              </a:rPr>
              <a:t> I will develop a model to explain how water is cycled through the Earth.</a:t>
            </a:r>
            <a:endParaRPr b="1" i="1">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007" name="Google Shape;2007;p177"/>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The Water Cycle</a:t>
            </a:r>
            <a:endParaRPr b="1" sz="1600"/>
          </a:p>
        </p:txBody>
      </p:sp>
      <p:sp>
        <p:nvSpPr>
          <p:cNvPr id="2008" name="Google Shape;2008;p177"/>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009" name="Google Shape;2009;p177"/>
          <p:cNvSpPr txBox="1"/>
          <p:nvPr/>
        </p:nvSpPr>
        <p:spPr>
          <a:xfrm>
            <a:off x="2291100" y="2260325"/>
            <a:ext cx="44844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Do Bell Ringer #4.</a:t>
            </a:r>
            <a:endParaRPr>
              <a:solidFill>
                <a:schemeClr val="dk2"/>
              </a:solidFill>
            </a:endParaRPr>
          </a:p>
          <a:p>
            <a:pPr indent="0" lvl="0" marL="0" rtl="0" algn="l">
              <a:lnSpc>
                <a:spcPct val="115000"/>
              </a:lnSpc>
              <a:spcBef>
                <a:spcPts val="0"/>
              </a:spcBef>
              <a:spcAft>
                <a:spcPts val="0"/>
              </a:spcAft>
              <a:buNone/>
            </a:pPr>
            <a:r>
              <a:rPr lang="en">
                <a:solidFill>
                  <a:schemeClr val="dk2"/>
                </a:solidFill>
              </a:rPr>
              <a:t>2. Students will watch the </a:t>
            </a:r>
            <a:r>
              <a:rPr lang="en">
                <a:solidFill>
                  <a:srgbClr val="FF0000"/>
                </a:solidFill>
              </a:rPr>
              <a:t>Doodles: Wat</a:t>
            </a:r>
            <a:r>
              <a:rPr lang="en">
                <a:solidFill>
                  <a:srgbClr val="FF0000"/>
                </a:solidFill>
              </a:rPr>
              <a:t>er Cycle Vocabulary (098)</a:t>
            </a:r>
            <a:r>
              <a:rPr lang="en">
                <a:solidFill>
                  <a:schemeClr val="dk2"/>
                </a:solidFill>
              </a:rPr>
              <a:t> and answer the video questions attached in Google Classroom.</a:t>
            </a:r>
            <a:endParaRPr sz="1300">
              <a:solidFill>
                <a:schemeClr val="dk2"/>
              </a:solidFill>
            </a:endParaRPr>
          </a:p>
        </p:txBody>
      </p:sp>
      <p:sp>
        <p:nvSpPr>
          <p:cNvPr id="2010" name="Google Shape;2010;p177"/>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011" name="Google Shape;2011;p177"/>
          <p:cNvSpPr txBox="1"/>
          <p:nvPr/>
        </p:nvSpPr>
        <p:spPr>
          <a:xfrm>
            <a:off x="7646475" y="2571750"/>
            <a:ext cx="1417800" cy="18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06-ESS2-4-</a:t>
            </a:r>
            <a:r>
              <a:rPr lang="en" sz="1200">
                <a:solidFill>
                  <a:schemeClr val="lt1"/>
                </a:solidFill>
                <a:latin typeface="Calibri"/>
                <a:ea typeface="Calibri"/>
                <a:cs typeface="Calibri"/>
                <a:sym typeface="Calibri"/>
              </a:rPr>
              <a:t>Students  will develop a model to describe the cycling of water through Earth’s systems  is driven by energy from the sun and the force of gravity.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15" name="Shape 2015"/>
        <p:cNvGrpSpPr/>
        <p:nvPr/>
      </p:nvGrpSpPr>
      <p:grpSpPr>
        <a:xfrm>
          <a:off x="0" y="0"/>
          <a:ext cx="0" cy="0"/>
          <a:chOff x="0" y="0"/>
          <a:chExt cx="0" cy="0"/>
        </a:xfrm>
      </p:grpSpPr>
      <p:pic>
        <p:nvPicPr>
          <p:cNvPr id="2016" name="Google Shape;2016;p17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017" name="Google Shape;2017;p17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3-17-23</a:t>
            </a:r>
            <a:endParaRPr b="1" sz="1600"/>
          </a:p>
        </p:txBody>
      </p:sp>
      <p:sp>
        <p:nvSpPr>
          <p:cNvPr id="2018" name="Google Shape;2018;p178"/>
          <p:cNvSpPr txBox="1"/>
          <p:nvPr>
            <p:ph idx="1" type="body"/>
          </p:nvPr>
        </p:nvSpPr>
        <p:spPr>
          <a:xfrm>
            <a:off x="2259300" y="1111050"/>
            <a:ext cx="48429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600">
                <a:solidFill>
                  <a:schemeClr val="dk1"/>
                </a:solidFill>
                <a:latin typeface="Calibri"/>
                <a:ea typeface="Calibri"/>
                <a:cs typeface="Calibri"/>
                <a:sym typeface="Calibri"/>
              </a:rPr>
              <a:t> I will develop a model to explain how water is cycled through the Earth.</a:t>
            </a:r>
            <a:endParaRPr b="1" i="1">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019" name="Google Shape;2019;p178"/>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The Water Cycle</a:t>
            </a:r>
            <a:endParaRPr b="1" sz="1600"/>
          </a:p>
        </p:txBody>
      </p:sp>
      <p:sp>
        <p:nvSpPr>
          <p:cNvPr id="2020" name="Google Shape;2020;p178"/>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021" name="Google Shape;2021;p178"/>
          <p:cNvSpPr txBox="1"/>
          <p:nvPr/>
        </p:nvSpPr>
        <p:spPr>
          <a:xfrm>
            <a:off x="2291100" y="2260325"/>
            <a:ext cx="46002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#6.</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Doodles: Water Cycle Foldable-1 (099) </a:t>
            </a:r>
            <a:r>
              <a:rPr lang="en" sz="1600">
                <a:solidFill>
                  <a:schemeClr val="dk2"/>
                </a:solidFill>
              </a:rPr>
              <a:t> attached in Google Classroom.</a:t>
            </a:r>
            <a:endParaRPr sz="1600">
              <a:solidFill>
                <a:schemeClr val="dk2"/>
              </a:solidFill>
            </a:endParaRPr>
          </a:p>
        </p:txBody>
      </p:sp>
      <p:sp>
        <p:nvSpPr>
          <p:cNvPr id="2022" name="Google Shape;2022;p178"/>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023" name="Google Shape;2023;p178"/>
          <p:cNvSpPr txBox="1"/>
          <p:nvPr/>
        </p:nvSpPr>
        <p:spPr>
          <a:xfrm>
            <a:off x="7646475" y="2571750"/>
            <a:ext cx="1417800" cy="18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06-ESS2-4-</a:t>
            </a:r>
            <a:r>
              <a:rPr lang="en" sz="1200">
                <a:solidFill>
                  <a:schemeClr val="lt1"/>
                </a:solidFill>
                <a:latin typeface="Calibri"/>
                <a:ea typeface="Calibri"/>
                <a:cs typeface="Calibri"/>
                <a:sym typeface="Calibri"/>
              </a:rPr>
              <a:t>Students  will develop a model to describe the cycling of water through Earth’s systems  is driven by energy from the sun and the force of gravity.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27" name="Shape 2027"/>
        <p:cNvGrpSpPr/>
        <p:nvPr/>
      </p:nvGrpSpPr>
      <p:grpSpPr>
        <a:xfrm>
          <a:off x="0" y="0"/>
          <a:ext cx="0" cy="0"/>
          <a:chOff x="0" y="0"/>
          <a:chExt cx="0" cy="0"/>
        </a:xfrm>
      </p:grpSpPr>
      <p:pic>
        <p:nvPicPr>
          <p:cNvPr id="2028" name="Google Shape;2028;p17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029" name="Google Shape;2029;p17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3-20-23</a:t>
            </a:r>
            <a:endParaRPr b="1" sz="1600"/>
          </a:p>
        </p:txBody>
      </p:sp>
      <p:sp>
        <p:nvSpPr>
          <p:cNvPr id="2030" name="Google Shape;2030;p179"/>
          <p:cNvSpPr txBox="1"/>
          <p:nvPr>
            <p:ph idx="1" type="body"/>
          </p:nvPr>
        </p:nvSpPr>
        <p:spPr>
          <a:xfrm>
            <a:off x="2259300" y="1111050"/>
            <a:ext cx="48429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600">
                <a:solidFill>
                  <a:schemeClr val="dk1"/>
                </a:solidFill>
                <a:latin typeface="Calibri"/>
                <a:ea typeface="Calibri"/>
                <a:cs typeface="Calibri"/>
                <a:sym typeface="Calibri"/>
              </a:rPr>
              <a:t> I will develop a model to explain how water is cycled through the Earth.</a:t>
            </a:r>
            <a:endParaRPr b="1" i="1">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031" name="Google Shape;2031;p179"/>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The Water Cycle</a:t>
            </a:r>
            <a:endParaRPr b="1" sz="1600"/>
          </a:p>
        </p:txBody>
      </p:sp>
      <p:sp>
        <p:nvSpPr>
          <p:cNvPr id="2032" name="Google Shape;2032;p179"/>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033" name="Google Shape;2033;p179"/>
          <p:cNvSpPr txBox="1"/>
          <p:nvPr/>
        </p:nvSpPr>
        <p:spPr>
          <a:xfrm>
            <a:off x="2233200" y="2202425"/>
            <a:ext cx="46002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Do Bell Ringer #4.</a:t>
            </a:r>
            <a:endParaRPr>
              <a:solidFill>
                <a:schemeClr val="dk2"/>
              </a:solidFill>
            </a:endParaRPr>
          </a:p>
          <a:p>
            <a:pPr indent="0" lvl="0" marL="0" rtl="0" algn="l">
              <a:lnSpc>
                <a:spcPct val="115000"/>
              </a:lnSpc>
              <a:spcBef>
                <a:spcPts val="0"/>
              </a:spcBef>
              <a:spcAft>
                <a:spcPts val="0"/>
              </a:spcAft>
              <a:buNone/>
            </a:pPr>
            <a:r>
              <a:rPr lang="en">
                <a:solidFill>
                  <a:schemeClr val="dk2"/>
                </a:solidFill>
              </a:rPr>
              <a:t>2. Students will watch the </a:t>
            </a:r>
            <a:r>
              <a:rPr lang="en">
                <a:solidFill>
                  <a:srgbClr val="FF0000"/>
                </a:solidFill>
              </a:rPr>
              <a:t>Generation Genius: Oceans and Climate video (100)</a:t>
            </a:r>
            <a:r>
              <a:rPr lang="en">
                <a:solidFill>
                  <a:schemeClr val="dk2"/>
                </a:solidFill>
              </a:rPr>
              <a:t> attached in Google Classroom.</a:t>
            </a:r>
            <a:endParaRPr>
              <a:solidFill>
                <a:schemeClr val="dk2"/>
              </a:solidFill>
            </a:endParaRPr>
          </a:p>
          <a:p>
            <a:pPr indent="0" lvl="0" marL="0" rtl="0" algn="l">
              <a:lnSpc>
                <a:spcPct val="115000"/>
              </a:lnSpc>
              <a:spcBef>
                <a:spcPts val="0"/>
              </a:spcBef>
              <a:spcAft>
                <a:spcPts val="0"/>
              </a:spcAft>
              <a:buNone/>
            </a:pPr>
            <a:r>
              <a:rPr lang="en">
                <a:solidFill>
                  <a:schemeClr val="dk2"/>
                </a:solidFill>
              </a:rPr>
              <a:t>3. Students will complete the video worksheet attached in Google </a:t>
            </a:r>
            <a:r>
              <a:rPr lang="en">
                <a:solidFill>
                  <a:schemeClr val="dk2"/>
                </a:solidFill>
              </a:rPr>
              <a:t>classroom</a:t>
            </a:r>
            <a:r>
              <a:rPr lang="en">
                <a:solidFill>
                  <a:schemeClr val="dk2"/>
                </a:solidFill>
              </a:rPr>
              <a:t>.</a:t>
            </a:r>
            <a:endParaRPr>
              <a:solidFill>
                <a:schemeClr val="dk2"/>
              </a:solidFill>
            </a:endParaRPr>
          </a:p>
        </p:txBody>
      </p:sp>
      <p:sp>
        <p:nvSpPr>
          <p:cNvPr id="2034" name="Google Shape;2034;p179"/>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035" name="Google Shape;2035;p179"/>
          <p:cNvSpPr txBox="1"/>
          <p:nvPr/>
        </p:nvSpPr>
        <p:spPr>
          <a:xfrm>
            <a:off x="7646475" y="2571750"/>
            <a:ext cx="1417800" cy="18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06-ESS2-4-</a:t>
            </a:r>
            <a:r>
              <a:rPr lang="en" sz="1200">
                <a:solidFill>
                  <a:schemeClr val="lt1"/>
                </a:solidFill>
                <a:latin typeface="Calibri"/>
                <a:ea typeface="Calibri"/>
                <a:cs typeface="Calibri"/>
                <a:sym typeface="Calibri"/>
              </a:rPr>
              <a:t>Students  will develop a model to describe the cycling of water through Earth’s systems  is driven by energy from the sun and the force of gravity.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39" name="Shape 2039"/>
        <p:cNvGrpSpPr/>
        <p:nvPr/>
      </p:nvGrpSpPr>
      <p:grpSpPr>
        <a:xfrm>
          <a:off x="0" y="0"/>
          <a:ext cx="0" cy="0"/>
          <a:chOff x="0" y="0"/>
          <a:chExt cx="0" cy="0"/>
        </a:xfrm>
      </p:grpSpPr>
      <p:pic>
        <p:nvPicPr>
          <p:cNvPr id="2040" name="Google Shape;2040;p18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041" name="Google Shape;2041;p18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3-21-23</a:t>
            </a:r>
            <a:endParaRPr b="1" sz="1600"/>
          </a:p>
        </p:txBody>
      </p:sp>
      <p:sp>
        <p:nvSpPr>
          <p:cNvPr id="2042" name="Google Shape;2042;p180"/>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latin typeface="Calibri"/>
                <a:ea typeface="Calibri"/>
                <a:cs typeface="Calibri"/>
                <a:sym typeface="Calibri"/>
              </a:rPr>
              <a:t>I will collect data to provide evidence for how the motion of air masses affects weather.</a:t>
            </a:r>
            <a:r>
              <a:rPr lang="en" sz="1100">
                <a:solidFill>
                  <a:schemeClr val="lt1"/>
                </a:solidFill>
                <a:latin typeface="Calibri"/>
                <a:ea typeface="Calibri"/>
                <a:cs typeface="Calibri"/>
                <a:sym typeface="Calibri"/>
              </a:rPr>
              <a:t>w</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043" name="Google Shape;2043;p180"/>
          <p:cNvSpPr txBox="1"/>
          <p:nvPr>
            <p:ph idx="1" type="body"/>
          </p:nvPr>
        </p:nvSpPr>
        <p:spPr>
          <a:xfrm>
            <a:off x="2266200" y="7588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Water &amp; Weather</a:t>
            </a:r>
            <a:endParaRPr b="1" sz="1600"/>
          </a:p>
        </p:txBody>
      </p:sp>
      <p:sp>
        <p:nvSpPr>
          <p:cNvPr id="2044" name="Google Shape;2044;p180"/>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045" name="Google Shape;2045;p180"/>
          <p:cNvSpPr txBox="1"/>
          <p:nvPr/>
        </p:nvSpPr>
        <p:spPr>
          <a:xfrm>
            <a:off x="2291100" y="2260325"/>
            <a:ext cx="44844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Do Bell Ringer #1.</a:t>
            </a:r>
            <a:endParaRPr>
              <a:solidFill>
                <a:schemeClr val="dk2"/>
              </a:solidFill>
            </a:endParaRPr>
          </a:p>
          <a:p>
            <a:pPr indent="0" lvl="0" marL="0" rtl="0" algn="l">
              <a:lnSpc>
                <a:spcPct val="115000"/>
              </a:lnSpc>
              <a:spcBef>
                <a:spcPts val="0"/>
              </a:spcBef>
              <a:spcAft>
                <a:spcPts val="0"/>
              </a:spcAft>
              <a:buNone/>
            </a:pPr>
            <a:r>
              <a:rPr lang="en">
                <a:solidFill>
                  <a:schemeClr val="dk2"/>
                </a:solidFill>
              </a:rPr>
              <a:t>2. Students will watch the </a:t>
            </a:r>
            <a:r>
              <a:rPr lang="en">
                <a:solidFill>
                  <a:srgbClr val="FF0000"/>
                </a:solidFill>
              </a:rPr>
              <a:t>Generation Genius: Air Masses &amp; Weather Fronts (103)</a:t>
            </a:r>
            <a:r>
              <a:rPr lang="en">
                <a:solidFill>
                  <a:schemeClr val="dk2"/>
                </a:solidFill>
              </a:rPr>
              <a:t> video and complete the worksheet in GC.</a:t>
            </a:r>
            <a:endParaRPr sz="1300">
              <a:solidFill>
                <a:schemeClr val="dk2"/>
              </a:solidFill>
            </a:endParaRPr>
          </a:p>
        </p:txBody>
      </p:sp>
      <p:sp>
        <p:nvSpPr>
          <p:cNvPr id="2046" name="Google Shape;2046;p180"/>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047" name="Google Shape;2047;p180"/>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06-ESS2-5-</a:t>
            </a:r>
            <a:r>
              <a:rPr lang="en" sz="1200">
                <a:solidFill>
                  <a:schemeClr val="lt1"/>
                </a:solidFill>
                <a:latin typeface="Calibri"/>
                <a:ea typeface="Calibri"/>
                <a:cs typeface="Calibri"/>
                <a:sym typeface="Calibri"/>
              </a:rPr>
              <a:t>Students  will collect data to provide evidence for how the motions &amp; complex interactions of air masses results in </a:t>
            </a:r>
            <a:r>
              <a:rPr lang="en" sz="1200">
                <a:solidFill>
                  <a:schemeClr val="lt1"/>
                </a:solidFill>
                <a:latin typeface="Calibri"/>
                <a:ea typeface="Calibri"/>
                <a:cs typeface="Calibri"/>
                <a:sym typeface="Calibri"/>
              </a:rPr>
              <a:t>changes</a:t>
            </a:r>
            <a:r>
              <a:rPr lang="en" sz="1200">
                <a:solidFill>
                  <a:schemeClr val="lt1"/>
                </a:solidFill>
                <a:latin typeface="Calibri"/>
                <a:ea typeface="Calibri"/>
                <a:cs typeface="Calibri"/>
                <a:sym typeface="Calibri"/>
              </a:rPr>
              <a:t> in weather conditions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51" name="Shape 2051"/>
        <p:cNvGrpSpPr/>
        <p:nvPr/>
      </p:nvGrpSpPr>
      <p:grpSpPr>
        <a:xfrm>
          <a:off x="0" y="0"/>
          <a:ext cx="0" cy="0"/>
          <a:chOff x="0" y="0"/>
          <a:chExt cx="0" cy="0"/>
        </a:xfrm>
      </p:grpSpPr>
      <p:pic>
        <p:nvPicPr>
          <p:cNvPr id="2052" name="Google Shape;2052;p18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053" name="Google Shape;2053;p18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3-22-23</a:t>
            </a:r>
            <a:endParaRPr b="1" sz="1600"/>
          </a:p>
        </p:txBody>
      </p:sp>
      <p:sp>
        <p:nvSpPr>
          <p:cNvPr id="2054" name="Google Shape;2054;p181"/>
          <p:cNvSpPr txBox="1"/>
          <p:nvPr>
            <p:ph idx="1" type="body"/>
          </p:nvPr>
        </p:nvSpPr>
        <p:spPr>
          <a:xfrm>
            <a:off x="2259300" y="1111050"/>
            <a:ext cx="48429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600">
                <a:solidFill>
                  <a:schemeClr val="dk1"/>
                </a:solidFill>
                <a:latin typeface="Calibri"/>
                <a:ea typeface="Calibri"/>
                <a:cs typeface="Calibri"/>
                <a:sym typeface="Calibri"/>
              </a:rPr>
              <a:t> I will develop a model to explain how water is cycled through the Earth.</a:t>
            </a:r>
            <a:endParaRPr b="1" i="1">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055" name="Google Shape;2055;p181"/>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The Water Cycle</a:t>
            </a:r>
            <a:endParaRPr b="1" sz="1600"/>
          </a:p>
        </p:txBody>
      </p:sp>
      <p:sp>
        <p:nvSpPr>
          <p:cNvPr id="2056" name="Google Shape;2056;p181"/>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057" name="Google Shape;2057;p181"/>
          <p:cNvSpPr txBox="1"/>
          <p:nvPr/>
        </p:nvSpPr>
        <p:spPr>
          <a:xfrm>
            <a:off x="2291100" y="2260325"/>
            <a:ext cx="46002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Do Bell Ringer #8.</a:t>
            </a:r>
            <a:endParaRPr>
              <a:solidFill>
                <a:schemeClr val="dk2"/>
              </a:solidFill>
            </a:endParaRPr>
          </a:p>
          <a:p>
            <a:pPr indent="0" lvl="0" marL="0" rtl="0" algn="l">
              <a:lnSpc>
                <a:spcPct val="115000"/>
              </a:lnSpc>
              <a:spcBef>
                <a:spcPts val="0"/>
              </a:spcBef>
              <a:spcAft>
                <a:spcPts val="0"/>
              </a:spcAft>
              <a:buNone/>
            </a:pPr>
            <a:r>
              <a:rPr lang="en">
                <a:solidFill>
                  <a:schemeClr val="dk2"/>
                </a:solidFill>
              </a:rPr>
              <a:t>2. Students will complete the </a:t>
            </a:r>
            <a:r>
              <a:rPr lang="en">
                <a:solidFill>
                  <a:srgbClr val="FF0000"/>
                </a:solidFill>
              </a:rPr>
              <a:t>Doodles: Water Cycle Foldable-2 (102) </a:t>
            </a:r>
            <a:r>
              <a:rPr lang="en">
                <a:solidFill>
                  <a:schemeClr val="dk2"/>
                </a:solidFill>
              </a:rPr>
              <a:t> attached in Google Classroom.</a:t>
            </a:r>
            <a:endParaRPr>
              <a:solidFill>
                <a:schemeClr val="dk2"/>
              </a:solidFill>
            </a:endParaRPr>
          </a:p>
        </p:txBody>
      </p:sp>
      <p:sp>
        <p:nvSpPr>
          <p:cNvPr id="2058" name="Google Shape;2058;p181"/>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059" name="Google Shape;2059;p181"/>
          <p:cNvSpPr txBox="1"/>
          <p:nvPr/>
        </p:nvSpPr>
        <p:spPr>
          <a:xfrm>
            <a:off x="7646475" y="2571750"/>
            <a:ext cx="1417800" cy="184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06-ESS2-4-</a:t>
            </a:r>
            <a:r>
              <a:rPr lang="en" sz="1200">
                <a:solidFill>
                  <a:schemeClr val="lt1"/>
                </a:solidFill>
                <a:latin typeface="Calibri"/>
                <a:ea typeface="Calibri"/>
                <a:cs typeface="Calibri"/>
                <a:sym typeface="Calibri"/>
              </a:rPr>
              <a:t>Students  will develop a model to describe the cycling of water through Earth’s systems  is driven by energy from the sun and the force of gravity.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5" name="Shape 225"/>
        <p:cNvGrpSpPr/>
        <p:nvPr/>
      </p:nvGrpSpPr>
      <p:grpSpPr>
        <a:xfrm>
          <a:off x="0" y="0"/>
          <a:ext cx="0" cy="0"/>
          <a:chOff x="0" y="0"/>
          <a:chExt cx="0" cy="0"/>
        </a:xfrm>
      </p:grpSpPr>
      <p:pic>
        <p:nvPicPr>
          <p:cNvPr id="226" name="Google Shape;226;p2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27" name="Google Shape;227;p2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8-31-22</a:t>
            </a:r>
            <a:endParaRPr b="1" sz="1600"/>
          </a:p>
        </p:txBody>
      </p:sp>
      <p:sp>
        <p:nvSpPr>
          <p:cNvPr id="228" name="Google Shape;228;p29"/>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29" name="Google Shape;229;p29"/>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230" name="Google Shape;230;p29"/>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31" name="Google Shape;231;p29"/>
          <p:cNvSpPr txBox="1"/>
          <p:nvPr/>
        </p:nvSpPr>
        <p:spPr>
          <a:xfrm>
            <a:off x="2360250" y="2144200"/>
            <a:ext cx="4671000" cy="116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 Students will watch a video attached in GC about Eclipses on Generation Genius.</a:t>
            </a:r>
            <a:endParaRPr sz="13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2"/>
                </a:solidFill>
              </a:rPr>
              <a:t>2. Complete the </a:t>
            </a:r>
            <a:r>
              <a:rPr lang="en" sz="1300">
                <a:solidFill>
                  <a:srgbClr val="FF0000"/>
                </a:solidFill>
              </a:rPr>
              <a:t>GG: Eclipses video worksheet (015) </a:t>
            </a:r>
            <a:r>
              <a:rPr lang="en" sz="1300">
                <a:solidFill>
                  <a:schemeClr val="dk2"/>
                </a:solidFill>
              </a:rPr>
              <a:t>attached in Google Classroom.</a:t>
            </a:r>
            <a:endParaRPr sz="1300">
              <a:solidFill>
                <a:schemeClr val="dk2"/>
              </a:solidFill>
            </a:endParaRPr>
          </a:p>
        </p:txBody>
      </p:sp>
      <p:sp>
        <p:nvSpPr>
          <p:cNvPr id="232" name="Google Shape;232;p29"/>
          <p:cNvSpPr txBox="1"/>
          <p:nvPr/>
        </p:nvSpPr>
        <p:spPr>
          <a:xfrm>
            <a:off x="7759400" y="187200"/>
            <a:ext cx="1214100" cy="21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moon phases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eclipses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tides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seasons</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33" name="Google Shape;233;p29"/>
          <p:cNvSpPr txBox="1"/>
          <p:nvPr/>
        </p:nvSpPr>
        <p:spPr>
          <a:xfrm>
            <a:off x="7759400" y="2179950"/>
            <a:ext cx="1214100" cy="25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06-ESS1-1. </a:t>
            </a:r>
            <a:r>
              <a:rPr lang="en" sz="1200">
                <a:solidFill>
                  <a:srgbClr val="FFFFFF"/>
                </a:solidFill>
                <a:latin typeface="Calibri"/>
                <a:ea typeface="Calibri"/>
                <a:cs typeface="Calibri"/>
                <a:sym typeface="Calibri"/>
              </a:rPr>
              <a:t>Students will develop and use a model of the Earth-sun-moon system to describe the cyclic patterns of lunar phases, eclipses of the sun and moon, and seasons.  </a:t>
            </a:r>
            <a:r>
              <a:rPr b="1" lang="en" sz="1200">
                <a:solidFill>
                  <a:srgbClr val="FFFFFF"/>
                </a:solidFill>
                <a:latin typeface="Calibri"/>
                <a:ea typeface="Calibri"/>
                <a:cs typeface="Calibri"/>
                <a:sym typeface="Calibri"/>
              </a:rPr>
              <a:t>(DOK 3)</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63" name="Shape 2063"/>
        <p:cNvGrpSpPr/>
        <p:nvPr/>
      </p:nvGrpSpPr>
      <p:grpSpPr>
        <a:xfrm>
          <a:off x="0" y="0"/>
          <a:ext cx="0" cy="0"/>
          <a:chOff x="0" y="0"/>
          <a:chExt cx="0" cy="0"/>
        </a:xfrm>
      </p:grpSpPr>
      <p:pic>
        <p:nvPicPr>
          <p:cNvPr id="2064" name="Google Shape;2064;p18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065" name="Google Shape;2065;p18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3-23-23</a:t>
            </a:r>
            <a:endParaRPr b="1" sz="1600"/>
          </a:p>
        </p:txBody>
      </p:sp>
      <p:sp>
        <p:nvSpPr>
          <p:cNvPr id="2066" name="Google Shape;2066;p182"/>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latin typeface="Calibri"/>
                <a:ea typeface="Calibri"/>
                <a:cs typeface="Calibri"/>
                <a:sym typeface="Calibri"/>
              </a:rPr>
              <a:t>I will collect data to provide evidence for how the motion of air masses affects weather.</a:t>
            </a:r>
            <a:r>
              <a:rPr lang="en" sz="1100">
                <a:solidFill>
                  <a:schemeClr val="lt1"/>
                </a:solidFill>
                <a:latin typeface="Calibri"/>
                <a:ea typeface="Calibri"/>
                <a:cs typeface="Calibri"/>
                <a:sym typeface="Calibri"/>
              </a:rPr>
              <a:t>w</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067" name="Google Shape;2067;p182"/>
          <p:cNvSpPr txBox="1"/>
          <p:nvPr>
            <p:ph idx="1" type="body"/>
          </p:nvPr>
        </p:nvSpPr>
        <p:spPr>
          <a:xfrm>
            <a:off x="2266200" y="7588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Water &amp; Weather</a:t>
            </a:r>
            <a:endParaRPr b="1" sz="1600"/>
          </a:p>
        </p:txBody>
      </p:sp>
      <p:sp>
        <p:nvSpPr>
          <p:cNvPr id="2068" name="Google Shape;2068;p182"/>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069" name="Google Shape;2069;p182"/>
          <p:cNvSpPr txBox="1"/>
          <p:nvPr/>
        </p:nvSpPr>
        <p:spPr>
          <a:xfrm>
            <a:off x="2291100" y="2260325"/>
            <a:ext cx="44844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Students will take the </a:t>
            </a:r>
            <a:r>
              <a:rPr lang="en">
                <a:solidFill>
                  <a:srgbClr val="FF0000"/>
                </a:solidFill>
              </a:rPr>
              <a:t>Water Cycle Pre-Quiz (104) </a:t>
            </a:r>
            <a:r>
              <a:rPr lang="en">
                <a:solidFill>
                  <a:schemeClr val="dk2"/>
                </a:solidFill>
              </a:rPr>
              <a:t>that is attached in Google Classroom.</a:t>
            </a:r>
            <a:endParaRPr sz="1300">
              <a:solidFill>
                <a:schemeClr val="dk2"/>
              </a:solidFill>
            </a:endParaRPr>
          </a:p>
        </p:txBody>
      </p:sp>
      <p:sp>
        <p:nvSpPr>
          <p:cNvPr id="2070" name="Google Shape;2070;p182"/>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071" name="Google Shape;2071;p182"/>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06-ESS2-5-</a:t>
            </a:r>
            <a:r>
              <a:rPr lang="en" sz="1200">
                <a:solidFill>
                  <a:schemeClr val="lt1"/>
                </a:solidFill>
                <a:latin typeface="Calibri"/>
                <a:ea typeface="Calibri"/>
                <a:cs typeface="Calibri"/>
                <a:sym typeface="Calibri"/>
              </a:rPr>
              <a:t>Students  will collect data to provide evidence for how the motions &amp; complex interactions of air masses results in changes in weather conditions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75" name="Shape 2075"/>
        <p:cNvGrpSpPr/>
        <p:nvPr/>
      </p:nvGrpSpPr>
      <p:grpSpPr>
        <a:xfrm>
          <a:off x="0" y="0"/>
          <a:ext cx="0" cy="0"/>
          <a:chOff x="0" y="0"/>
          <a:chExt cx="0" cy="0"/>
        </a:xfrm>
      </p:grpSpPr>
      <p:pic>
        <p:nvPicPr>
          <p:cNvPr id="2076" name="Google Shape;2076;p18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077" name="Google Shape;2077;p18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3-23 &amp; 24</a:t>
            </a:r>
            <a:endParaRPr b="1" sz="1600"/>
          </a:p>
        </p:txBody>
      </p:sp>
      <p:sp>
        <p:nvSpPr>
          <p:cNvPr id="2078" name="Google Shape;2078;p183"/>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latin typeface="Calibri"/>
                <a:ea typeface="Calibri"/>
                <a:cs typeface="Calibri"/>
                <a:sym typeface="Calibri"/>
              </a:rPr>
              <a:t>I will collect data to provide evidence for how the motion of air masses affects weather.</a:t>
            </a:r>
            <a:r>
              <a:rPr lang="en" sz="1100">
                <a:solidFill>
                  <a:schemeClr val="lt1"/>
                </a:solidFill>
                <a:latin typeface="Calibri"/>
                <a:ea typeface="Calibri"/>
                <a:cs typeface="Calibri"/>
                <a:sym typeface="Calibri"/>
              </a:rPr>
              <a:t>w</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079" name="Google Shape;2079;p183"/>
          <p:cNvSpPr txBox="1"/>
          <p:nvPr>
            <p:ph idx="1" type="body"/>
          </p:nvPr>
        </p:nvSpPr>
        <p:spPr>
          <a:xfrm>
            <a:off x="2266200" y="7588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Climate Change</a:t>
            </a:r>
            <a:endParaRPr b="1" sz="1600"/>
          </a:p>
        </p:txBody>
      </p:sp>
      <p:sp>
        <p:nvSpPr>
          <p:cNvPr id="2080" name="Google Shape;2080;p183"/>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081" name="Google Shape;2081;p183"/>
          <p:cNvSpPr txBox="1"/>
          <p:nvPr/>
        </p:nvSpPr>
        <p:spPr>
          <a:xfrm>
            <a:off x="2403300" y="2179950"/>
            <a:ext cx="4677900" cy="108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Do Bell Ringer #2.</a:t>
            </a:r>
            <a:endParaRPr>
              <a:solidFill>
                <a:schemeClr val="dk2"/>
              </a:solidFill>
            </a:endParaRPr>
          </a:p>
          <a:p>
            <a:pPr indent="0" lvl="0" marL="0" rtl="0" algn="l">
              <a:lnSpc>
                <a:spcPct val="115000"/>
              </a:lnSpc>
              <a:spcBef>
                <a:spcPts val="0"/>
              </a:spcBef>
              <a:spcAft>
                <a:spcPts val="0"/>
              </a:spcAft>
              <a:buNone/>
            </a:pPr>
            <a:r>
              <a:rPr lang="en">
                <a:solidFill>
                  <a:schemeClr val="dk2"/>
                </a:solidFill>
              </a:rPr>
              <a:t>2. </a:t>
            </a:r>
            <a:r>
              <a:rPr lang="en">
                <a:solidFill>
                  <a:schemeClr val="dk2"/>
                </a:solidFill>
              </a:rPr>
              <a:t>Students will go to the link attached in Google Classroom to the </a:t>
            </a:r>
            <a:r>
              <a:rPr lang="en">
                <a:solidFill>
                  <a:srgbClr val="FF0000"/>
                </a:solidFill>
              </a:rPr>
              <a:t>NASA Climate Change Lab (105) .</a:t>
            </a:r>
            <a:endParaRPr>
              <a:solidFill>
                <a:srgbClr val="FF0000"/>
              </a:solidFill>
            </a:endParaRPr>
          </a:p>
          <a:p>
            <a:pPr indent="0" lvl="0" marL="0" rtl="0" algn="l">
              <a:lnSpc>
                <a:spcPct val="115000"/>
              </a:lnSpc>
              <a:spcBef>
                <a:spcPts val="0"/>
              </a:spcBef>
              <a:spcAft>
                <a:spcPts val="0"/>
              </a:spcAft>
              <a:buNone/>
            </a:pPr>
            <a:r>
              <a:rPr lang="en">
                <a:solidFill>
                  <a:schemeClr val="dk2"/>
                </a:solidFill>
              </a:rPr>
              <a:t>3. Students will answer the Questions in GC.</a:t>
            </a:r>
            <a:endParaRPr>
              <a:solidFill>
                <a:schemeClr val="dk2"/>
              </a:solidFill>
            </a:endParaRPr>
          </a:p>
        </p:txBody>
      </p:sp>
      <p:sp>
        <p:nvSpPr>
          <p:cNvPr id="2082" name="Google Shape;2082;p183"/>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083" name="Google Shape;2083;p183"/>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06-ESS2-5-</a:t>
            </a:r>
            <a:r>
              <a:rPr lang="en" sz="1200">
                <a:solidFill>
                  <a:schemeClr val="lt1"/>
                </a:solidFill>
                <a:latin typeface="Calibri"/>
                <a:ea typeface="Calibri"/>
                <a:cs typeface="Calibri"/>
                <a:sym typeface="Calibri"/>
              </a:rPr>
              <a:t>Students  will collect data to provide evidence for how the motions &amp; complex interactions of air masses results in changes in weather conditions.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87" name="Shape 2087"/>
        <p:cNvGrpSpPr/>
        <p:nvPr/>
      </p:nvGrpSpPr>
      <p:grpSpPr>
        <a:xfrm>
          <a:off x="0" y="0"/>
          <a:ext cx="0" cy="0"/>
          <a:chOff x="0" y="0"/>
          <a:chExt cx="0" cy="0"/>
        </a:xfrm>
      </p:grpSpPr>
      <p:pic>
        <p:nvPicPr>
          <p:cNvPr id="2088" name="Google Shape;2088;p18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089" name="Google Shape;2089;p18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3-27-23</a:t>
            </a:r>
            <a:endParaRPr b="1" sz="1600"/>
          </a:p>
        </p:txBody>
      </p:sp>
      <p:sp>
        <p:nvSpPr>
          <p:cNvPr id="2090" name="Google Shape;2090;p184"/>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latin typeface="Calibri"/>
                <a:ea typeface="Calibri"/>
                <a:cs typeface="Calibri"/>
                <a:sym typeface="Calibri"/>
              </a:rPr>
              <a:t>I will collect data to provide evidence for how the motion of air masses affects weather.</a:t>
            </a:r>
            <a:r>
              <a:rPr lang="en" sz="1100">
                <a:solidFill>
                  <a:schemeClr val="lt1"/>
                </a:solidFill>
                <a:latin typeface="Calibri"/>
                <a:ea typeface="Calibri"/>
                <a:cs typeface="Calibri"/>
                <a:sym typeface="Calibri"/>
              </a:rPr>
              <a:t>w</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091" name="Google Shape;2091;p184"/>
          <p:cNvSpPr txBox="1"/>
          <p:nvPr>
            <p:ph idx="1" type="body"/>
          </p:nvPr>
        </p:nvSpPr>
        <p:spPr>
          <a:xfrm>
            <a:off x="2266200" y="7588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Climate Change</a:t>
            </a:r>
            <a:endParaRPr b="1" sz="1600"/>
          </a:p>
        </p:txBody>
      </p:sp>
      <p:sp>
        <p:nvSpPr>
          <p:cNvPr id="2092" name="Google Shape;2092;p184"/>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093" name="Google Shape;2093;p184"/>
          <p:cNvSpPr txBox="1"/>
          <p:nvPr/>
        </p:nvSpPr>
        <p:spPr>
          <a:xfrm>
            <a:off x="2403300" y="2179950"/>
            <a:ext cx="4677900" cy="1088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Do Bell Ringer #7.</a:t>
            </a:r>
            <a:endParaRPr>
              <a:solidFill>
                <a:schemeClr val="dk2"/>
              </a:solidFill>
            </a:endParaRPr>
          </a:p>
          <a:p>
            <a:pPr indent="0" lvl="0" marL="0" rtl="0" algn="l">
              <a:lnSpc>
                <a:spcPct val="115000"/>
              </a:lnSpc>
              <a:spcBef>
                <a:spcPts val="0"/>
              </a:spcBef>
              <a:spcAft>
                <a:spcPts val="0"/>
              </a:spcAft>
              <a:buNone/>
            </a:pPr>
            <a:r>
              <a:rPr lang="en">
                <a:solidFill>
                  <a:schemeClr val="dk2"/>
                </a:solidFill>
              </a:rPr>
              <a:t>2. Students will go to the link attached in Google Classroom to the </a:t>
            </a:r>
            <a:r>
              <a:rPr lang="en">
                <a:solidFill>
                  <a:srgbClr val="FF0000"/>
                </a:solidFill>
              </a:rPr>
              <a:t>NASA Climate Kids Activity (106) .</a:t>
            </a:r>
            <a:endParaRPr>
              <a:solidFill>
                <a:srgbClr val="FF0000"/>
              </a:solidFill>
            </a:endParaRPr>
          </a:p>
          <a:p>
            <a:pPr indent="0" lvl="0" marL="0" rtl="0" algn="l">
              <a:lnSpc>
                <a:spcPct val="115000"/>
              </a:lnSpc>
              <a:spcBef>
                <a:spcPts val="0"/>
              </a:spcBef>
              <a:spcAft>
                <a:spcPts val="0"/>
              </a:spcAft>
              <a:buNone/>
            </a:pPr>
            <a:r>
              <a:rPr lang="en">
                <a:solidFill>
                  <a:schemeClr val="dk2"/>
                </a:solidFill>
              </a:rPr>
              <a:t>3</a:t>
            </a:r>
            <a:r>
              <a:rPr lang="en">
                <a:solidFill>
                  <a:schemeClr val="dk2"/>
                </a:solidFill>
              </a:rPr>
              <a:t>. Students will answer the Questions in GC.</a:t>
            </a:r>
            <a:endParaRPr>
              <a:solidFill>
                <a:schemeClr val="dk2"/>
              </a:solidFill>
            </a:endParaRPr>
          </a:p>
        </p:txBody>
      </p:sp>
      <p:sp>
        <p:nvSpPr>
          <p:cNvPr id="2094" name="Google Shape;2094;p184"/>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095" name="Google Shape;2095;p184"/>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06-ESS2-5-</a:t>
            </a:r>
            <a:r>
              <a:rPr lang="en" sz="1200">
                <a:solidFill>
                  <a:schemeClr val="lt1"/>
                </a:solidFill>
                <a:latin typeface="Calibri"/>
                <a:ea typeface="Calibri"/>
                <a:cs typeface="Calibri"/>
                <a:sym typeface="Calibri"/>
              </a:rPr>
              <a:t>Students  will collect data to provide evidence for how the motions &amp; complex interactions of air masses results in changes in weather conditions.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99" name="Shape 2099"/>
        <p:cNvGrpSpPr/>
        <p:nvPr/>
      </p:nvGrpSpPr>
      <p:grpSpPr>
        <a:xfrm>
          <a:off x="0" y="0"/>
          <a:ext cx="0" cy="0"/>
          <a:chOff x="0" y="0"/>
          <a:chExt cx="0" cy="0"/>
        </a:xfrm>
      </p:grpSpPr>
      <p:pic>
        <p:nvPicPr>
          <p:cNvPr id="2100" name="Google Shape;2100;p18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101" name="Google Shape;2101;p18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3-28-23</a:t>
            </a:r>
            <a:endParaRPr b="1" sz="1600"/>
          </a:p>
        </p:txBody>
      </p:sp>
      <p:sp>
        <p:nvSpPr>
          <p:cNvPr id="2102" name="Google Shape;2102;p185"/>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latin typeface="Calibri"/>
                <a:ea typeface="Calibri"/>
                <a:cs typeface="Calibri"/>
                <a:sym typeface="Calibri"/>
              </a:rPr>
              <a:t>I will collect data to provide evidence for how the motion of air masses affects weather.</a:t>
            </a:r>
            <a:r>
              <a:rPr lang="en" sz="1100">
                <a:solidFill>
                  <a:schemeClr val="lt1"/>
                </a:solidFill>
                <a:latin typeface="Calibri"/>
                <a:ea typeface="Calibri"/>
                <a:cs typeface="Calibri"/>
                <a:sym typeface="Calibri"/>
              </a:rPr>
              <a:t>w</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103" name="Google Shape;2103;p185"/>
          <p:cNvSpPr txBox="1"/>
          <p:nvPr>
            <p:ph idx="1" type="body"/>
          </p:nvPr>
        </p:nvSpPr>
        <p:spPr>
          <a:xfrm>
            <a:off x="2266200" y="7588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Climate Change</a:t>
            </a:r>
            <a:endParaRPr b="1" sz="1600"/>
          </a:p>
        </p:txBody>
      </p:sp>
      <p:sp>
        <p:nvSpPr>
          <p:cNvPr id="2104" name="Google Shape;2104;p185"/>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105" name="Google Shape;2105;p185"/>
          <p:cNvSpPr txBox="1"/>
          <p:nvPr/>
        </p:nvSpPr>
        <p:spPr>
          <a:xfrm>
            <a:off x="2266200" y="2179950"/>
            <a:ext cx="4534200" cy="915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AutoNum type="arabicPeriod"/>
            </a:pPr>
            <a:r>
              <a:rPr lang="en">
                <a:solidFill>
                  <a:schemeClr val="dk2"/>
                </a:solidFill>
              </a:rPr>
              <a:t>Students will complete the </a:t>
            </a:r>
            <a:r>
              <a:rPr lang="en">
                <a:solidFill>
                  <a:srgbClr val="FF0000"/>
                </a:solidFill>
              </a:rPr>
              <a:t>Doodles: Mapping Weather Foldable-2 (109).</a:t>
            </a:r>
            <a:endParaRPr>
              <a:solidFill>
                <a:srgbClr val="FF0000"/>
              </a:solidFill>
            </a:endParaRPr>
          </a:p>
        </p:txBody>
      </p:sp>
      <p:sp>
        <p:nvSpPr>
          <p:cNvPr id="2106" name="Google Shape;2106;p185"/>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107" name="Google Shape;2107;p185"/>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06-ESS2-5-</a:t>
            </a:r>
            <a:r>
              <a:rPr lang="en" sz="1200">
                <a:solidFill>
                  <a:schemeClr val="lt1"/>
                </a:solidFill>
                <a:latin typeface="Calibri"/>
                <a:ea typeface="Calibri"/>
                <a:cs typeface="Calibri"/>
                <a:sym typeface="Calibri"/>
              </a:rPr>
              <a:t>Students  will collect data to provide evidence for how the motions &amp; complex interactions of air masses results in changes in weather conditions.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11" name="Shape 2111"/>
        <p:cNvGrpSpPr/>
        <p:nvPr/>
      </p:nvGrpSpPr>
      <p:grpSpPr>
        <a:xfrm>
          <a:off x="0" y="0"/>
          <a:ext cx="0" cy="0"/>
          <a:chOff x="0" y="0"/>
          <a:chExt cx="0" cy="0"/>
        </a:xfrm>
      </p:grpSpPr>
      <p:pic>
        <p:nvPicPr>
          <p:cNvPr id="2112" name="Google Shape;2112;p18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113" name="Google Shape;2113;p18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3-29 &amp; 30</a:t>
            </a:r>
            <a:endParaRPr b="1" sz="1600"/>
          </a:p>
        </p:txBody>
      </p:sp>
      <p:sp>
        <p:nvSpPr>
          <p:cNvPr id="2114" name="Google Shape;2114;p186"/>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latin typeface="Calibri"/>
                <a:ea typeface="Calibri"/>
                <a:cs typeface="Calibri"/>
                <a:sym typeface="Calibri"/>
              </a:rPr>
              <a:t>I will collect data to provide evidence for how the motion of air masses affects weather.</a:t>
            </a:r>
            <a:r>
              <a:rPr lang="en" sz="1100">
                <a:solidFill>
                  <a:schemeClr val="lt1"/>
                </a:solidFill>
                <a:latin typeface="Calibri"/>
                <a:ea typeface="Calibri"/>
                <a:cs typeface="Calibri"/>
                <a:sym typeface="Calibri"/>
              </a:rPr>
              <a:t>w</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115" name="Google Shape;2115;p186"/>
          <p:cNvSpPr txBox="1"/>
          <p:nvPr>
            <p:ph idx="1" type="body"/>
          </p:nvPr>
        </p:nvSpPr>
        <p:spPr>
          <a:xfrm>
            <a:off x="2266200" y="7588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Water &amp; Weather</a:t>
            </a:r>
            <a:endParaRPr b="1" sz="1600"/>
          </a:p>
        </p:txBody>
      </p:sp>
      <p:sp>
        <p:nvSpPr>
          <p:cNvPr id="2116" name="Google Shape;2116;p186"/>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117" name="Google Shape;2117;p186"/>
          <p:cNvSpPr txBox="1"/>
          <p:nvPr/>
        </p:nvSpPr>
        <p:spPr>
          <a:xfrm>
            <a:off x="2291100" y="2260325"/>
            <a:ext cx="44844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Students will watch “The Day After Tomorrow” movie about rapid climate change.</a:t>
            </a:r>
            <a:endParaRPr>
              <a:solidFill>
                <a:schemeClr val="dk2"/>
              </a:solidFill>
            </a:endParaRPr>
          </a:p>
          <a:p>
            <a:pPr indent="0" lvl="0" marL="0" rtl="0" algn="l">
              <a:lnSpc>
                <a:spcPct val="115000"/>
              </a:lnSpc>
              <a:spcBef>
                <a:spcPts val="0"/>
              </a:spcBef>
              <a:spcAft>
                <a:spcPts val="0"/>
              </a:spcAft>
              <a:buNone/>
            </a:pPr>
            <a:r>
              <a:rPr lang="en">
                <a:solidFill>
                  <a:schemeClr val="dk2"/>
                </a:solidFill>
              </a:rPr>
              <a:t>2. Students will then complete the </a:t>
            </a:r>
            <a:r>
              <a:rPr lang="en">
                <a:solidFill>
                  <a:srgbClr val="FF0000"/>
                </a:solidFill>
              </a:rPr>
              <a:t>Climate Change </a:t>
            </a:r>
            <a:r>
              <a:rPr lang="en">
                <a:solidFill>
                  <a:srgbClr val="FF0000"/>
                </a:solidFill>
              </a:rPr>
              <a:t>Facts vs. Fiction video worksheet (113)</a:t>
            </a:r>
            <a:r>
              <a:rPr lang="en">
                <a:solidFill>
                  <a:schemeClr val="dk2"/>
                </a:solidFill>
              </a:rPr>
              <a:t> </a:t>
            </a:r>
            <a:r>
              <a:rPr lang="en">
                <a:solidFill>
                  <a:schemeClr val="dk2"/>
                </a:solidFill>
              </a:rPr>
              <a:t>attached in Google Classroom.</a:t>
            </a:r>
            <a:endParaRPr sz="1300">
              <a:solidFill>
                <a:schemeClr val="dk2"/>
              </a:solidFill>
            </a:endParaRPr>
          </a:p>
        </p:txBody>
      </p:sp>
      <p:sp>
        <p:nvSpPr>
          <p:cNvPr id="2118" name="Google Shape;2118;p186"/>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119" name="Google Shape;2119;p186"/>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06-ESS2-5-</a:t>
            </a:r>
            <a:r>
              <a:rPr lang="en" sz="1200">
                <a:solidFill>
                  <a:schemeClr val="lt1"/>
                </a:solidFill>
                <a:latin typeface="Calibri"/>
                <a:ea typeface="Calibri"/>
                <a:cs typeface="Calibri"/>
                <a:sym typeface="Calibri"/>
              </a:rPr>
              <a:t>Students  will collect data to provide evidence for how the motions &amp; complex interactions of air masses results in changes in weather conditions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23" name="Shape 2123"/>
        <p:cNvGrpSpPr/>
        <p:nvPr/>
      </p:nvGrpSpPr>
      <p:grpSpPr>
        <a:xfrm>
          <a:off x="0" y="0"/>
          <a:ext cx="0" cy="0"/>
          <a:chOff x="0" y="0"/>
          <a:chExt cx="0" cy="0"/>
        </a:xfrm>
      </p:grpSpPr>
      <p:pic>
        <p:nvPicPr>
          <p:cNvPr id="2124" name="Google Shape;2124;p18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125" name="Google Shape;2125;p18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4-10-23</a:t>
            </a:r>
            <a:endParaRPr b="1" sz="1600"/>
          </a:p>
        </p:txBody>
      </p:sp>
      <p:sp>
        <p:nvSpPr>
          <p:cNvPr id="2126" name="Google Shape;2126;p187"/>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latin typeface="Calibri"/>
                <a:ea typeface="Calibri"/>
                <a:cs typeface="Calibri"/>
                <a:sym typeface="Calibri"/>
              </a:rPr>
              <a:t>I will collect data to provide evidence for how the motion of air masses affects weather.</a:t>
            </a:r>
            <a:r>
              <a:rPr lang="en" sz="1100">
                <a:solidFill>
                  <a:schemeClr val="lt1"/>
                </a:solidFill>
                <a:latin typeface="Calibri"/>
                <a:ea typeface="Calibri"/>
                <a:cs typeface="Calibri"/>
                <a:sym typeface="Calibri"/>
              </a:rPr>
              <a:t>w</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127" name="Google Shape;2127;p187"/>
          <p:cNvSpPr txBox="1"/>
          <p:nvPr>
            <p:ph idx="1" type="body"/>
          </p:nvPr>
        </p:nvSpPr>
        <p:spPr>
          <a:xfrm>
            <a:off x="2266200" y="7588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Climate Change</a:t>
            </a:r>
            <a:endParaRPr b="1" sz="1600"/>
          </a:p>
        </p:txBody>
      </p:sp>
      <p:sp>
        <p:nvSpPr>
          <p:cNvPr id="2128" name="Google Shape;2128;p187"/>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129" name="Google Shape;2129;p187"/>
          <p:cNvSpPr txBox="1"/>
          <p:nvPr/>
        </p:nvSpPr>
        <p:spPr>
          <a:xfrm>
            <a:off x="2276850" y="2179950"/>
            <a:ext cx="4534200" cy="915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AutoNum type="arabicPeriod"/>
            </a:pPr>
            <a:r>
              <a:rPr lang="en">
                <a:solidFill>
                  <a:schemeClr val="dk2"/>
                </a:solidFill>
              </a:rPr>
              <a:t>Students will watch the </a:t>
            </a:r>
            <a:r>
              <a:rPr lang="en">
                <a:solidFill>
                  <a:srgbClr val="FF0000"/>
                </a:solidFill>
              </a:rPr>
              <a:t>GG: Climate Change video (108) </a:t>
            </a:r>
            <a:r>
              <a:rPr lang="en">
                <a:solidFill>
                  <a:schemeClr val="dk2"/>
                </a:solidFill>
              </a:rPr>
              <a:t>and complete the video worksheet that are attached in GC.</a:t>
            </a:r>
            <a:endParaRPr>
              <a:solidFill>
                <a:schemeClr val="dk2"/>
              </a:solidFill>
            </a:endParaRPr>
          </a:p>
        </p:txBody>
      </p:sp>
      <p:sp>
        <p:nvSpPr>
          <p:cNvPr id="2130" name="Google Shape;2130;p187"/>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131" name="Google Shape;2131;p187"/>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06-ESS2-5-</a:t>
            </a:r>
            <a:r>
              <a:rPr lang="en" sz="1200">
                <a:solidFill>
                  <a:schemeClr val="lt1"/>
                </a:solidFill>
                <a:latin typeface="Calibri"/>
                <a:ea typeface="Calibri"/>
                <a:cs typeface="Calibri"/>
                <a:sym typeface="Calibri"/>
              </a:rPr>
              <a:t>Students  will collect data to provide evidence for how the motions &amp; complex interactions of air masses results in changes in weather conditions.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35" name="Shape 2135"/>
        <p:cNvGrpSpPr/>
        <p:nvPr/>
      </p:nvGrpSpPr>
      <p:grpSpPr>
        <a:xfrm>
          <a:off x="0" y="0"/>
          <a:ext cx="0" cy="0"/>
          <a:chOff x="0" y="0"/>
          <a:chExt cx="0" cy="0"/>
        </a:xfrm>
      </p:grpSpPr>
      <p:pic>
        <p:nvPicPr>
          <p:cNvPr id="2136" name="Google Shape;2136;p18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137" name="Google Shape;2137;p18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4-11-23</a:t>
            </a:r>
            <a:endParaRPr b="1" sz="1600"/>
          </a:p>
        </p:txBody>
      </p:sp>
      <p:sp>
        <p:nvSpPr>
          <p:cNvPr id="2138" name="Google Shape;2138;p188"/>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latin typeface="Calibri"/>
                <a:ea typeface="Calibri"/>
                <a:cs typeface="Calibri"/>
                <a:sym typeface="Calibri"/>
              </a:rPr>
              <a:t>I will develop and use a model to describe how Global Winds affect climate.</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139" name="Google Shape;2139;p188"/>
          <p:cNvSpPr txBox="1"/>
          <p:nvPr>
            <p:ph idx="1" type="body"/>
          </p:nvPr>
        </p:nvSpPr>
        <p:spPr>
          <a:xfrm>
            <a:off x="2241300" y="7588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Weather &amp; Climate</a:t>
            </a:r>
            <a:endParaRPr b="1" sz="1600"/>
          </a:p>
        </p:txBody>
      </p:sp>
      <p:sp>
        <p:nvSpPr>
          <p:cNvPr id="2140" name="Google Shape;2140;p188"/>
          <p:cNvSpPr txBox="1"/>
          <p:nvPr>
            <p:ph idx="1" type="body"/>
          </p:nvPr>
        </p:nvSpPr>
        <p:spPr>
          <a:xfrm>
            <a:off x="2291100" y="1724413"/>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141" name="Google Shape;2141;p188"/>
          <p:cNvSpPr txBox="1"/>
          <p:nvPr/>
        </p:nvSpPr>
        <p:spPr>
          <a:xfrm>
            <a:off x="2266200" y="1974425"/>
            <a:ext cx="48150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1"/>
                </a:solidFill>
              </a:rPr>
              <a:t>1. Do Bell Ringer #7.</a:t>
            </a:r>
            <a:endParaRPr sz="1500">
              <a:solidFill>
                <a:schemeClr val="dk1"/>
              </a:solidFill>
            </a:endParaRPr>
          </a:p>
          <a:p>
            <a:pPr indent="0" lvl="0" marL="0" rtl="0" algn="l">
              <a:lnSpc>
                <a:spcPct val="115000"/>
              </a:lnSpc>
              <a:spcBef>
                <a:spcPts val="0"/>
              </a:spcBef>
              <a:spcAft>
                <a:spcPts val="0"/>
              </a:spcAft>
              <a:buNone/>
            </a:pPr>
            <a:r>
              <a:rPr lang="en" sz="1500">
                <a:solidFill>
                  <a:schemeClr val="dk1"/>
                </a:solidFill>
              </a:rPr>
              <a:t>2. Students will complete complete 5 of the “Day After Tomorrow” discussion questions(126) and then present their answers to the class.</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2"/>
              </a:solidFill>
            </a:endParaRPr>
          </a:p>
          <a:p>
            <a:pPr indent="0" lvl="0" marL="0" rtl="0" algn="l">
              <a:lnSpc>
                <a:spcPct val="115000"/>
              </a:lnSpc>
              <a:spcBef>
                <a:spcPts val="0"/>
              </a:spcBef>
              <a:spcAft>
                <a:spcPts val="0"/>
              </a:spcAft>
              <a:buNone/>
            </a:pPr>
            <a:r>
              <a:t/>
            </a:r>
            <a:endParaRPr>
              <a:solidFill>
                <a:schemeClr val="dk2"/>
              </a:solidFill>
            </a:endParaRPr>
          </a:p>
        </p:txBody>
      </p:sp>
      <p:sp>
        <p:nvSpPr>
          <p:cNvPr id="2142" name="Google Shape;2142;p188"/>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143" name="Google Shape;2143;p188"/>
          <p:cNvSpPr txBox="1"/>
          <p:nvPr/>
        </p:nvSpPr>
        <p:spPr>
          <a:xfrm>
            <a:off x="7622625" y="2322075"/>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06-ESS2-6-</a:t>
            </a:r>
            <a:r>
              <a:rPr lang="en" sz="1200">
                <a:solidFill>
                  <a:schemeClr val="lt1"/>
                </a:solidFill>
                <a:latin typeface="Calibri"/>
                <a:ea typeface="Calibri"/>
                <a:cs typeface="Calibri"/>
                <a:sym typeface="Calibri"/>
              </a:rPr>
              <a:t>Students  will develop and use a model to </a:t>
            </a:r>
            <a:r>
              <a:rPr lang="en" sz="1200">
                <a:solidFill>
                  <a:schemeClr val="lt1"/>
                </a:solidFill>
                <a:latin typeface="Calibri"/>
                <a:ea typeface="Calibri"/>
                <a:cs typeface="Calibri"/>
                <a:sym typeface="Calibri"/>
              </a:rPr>
              <a:t>describe</a:t>
            </a:r>
            <a:r>
              <a:rPr lang="en" sz="1200">
                <a:solidFill>
                  <a:schemeClr val="lt1"/>
                </a:solidFill>
                <a:latin typeface="Calibri"/>
                <a:ea typeface="Calibri"/>
                <a:cs typeface="Calibri"/>
                <a:sym typeface="Calibri"/>
              </a:rPr>
              <a:t> how unequal heating &amp; rotation of the Earth cause patterns of </a:t>
            </a:r>
            <a:r>
              <a:rPr lang="en" sz="1200">
                <a:solidFill>
                  <a:schemeClr val="lt1"/>
                </a:solidFill>
                <a:latin typeface="Calibri"/>
                <a:ea typeface="Calibri"/>
                <a:cs typeface="Calibri"/>
                <a:sym typeface="Calibri"/>
              </a:rPr>
              <a:t>atmospheric</a:t>
            </a:r>
            <a:r>
              <a:rPr lang="en" sz="1200">
                <a:solidFill>
                  <a:schemeClr val="lt1"/>
                </a:solidFill>
                <a:latin typeface="Calibri"/>
                <a:ea typeface="Calibri"/>
                <a:cs typeface="Calibri"/>
                <a:sym typeface="Calibri"/>
              </a:rPr>
              <a:t> and oceanic circulation that determine regional climates.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47" name="Shape 2147"/>
        <p:cNvGrpSpPr/>
        <p:nvPr/>
      </p:nvGrpSpPr>
      <p:grpSpPr>
        <a:xfrm>
          <a:off x="0" y="0"/>
          <a:ext cx="0" cy="0"/>
          <a:chOff x="0" y="0"/>
          <a:chExt cx="0" cy="0"/>
        </a:xfrm>
      </p:grpSpPr>
      <p:pic>
        <p:nvPicPr>
          <p:cNvPr id="2148" name="Google Shape;2148;p18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149" name="Google Shape;2149;p18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4-12-23</a:t>
            </a:r>
            <a:endParaRPr b="1" sz="1600"/>
          </a:p>
        </p:txBody>
      </p:sp>
      <p:sp>
        <p:nvSpPr>
          <p:cNvPr id="2150" name="Google Shape;2150;p189"/>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latin typeface="Calibri"/>
                <a:ea typeface="Calibri"/>
                <a:cs typeface="Calibri"/>
                <a:sym typeface="Calibri"/>
              </a:rPr>
              <a:t>I will develop and use a model to describe how Global Winds affect climate.</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151" name="Google Shape;2151;p189"/>
          <p:cNvSpPr txBox="1"/>
          <p:nvPr>
            <p:ph idx="1" type="body"/>
          </p:nvPr>
        </p:nvSpPr>
        <p:spPr>
          <a:xfrm>
            <a:off x="2241300" y="7588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Weather &amp; Climate</a:t>
            </a:r>
            <a:endParaRPr b="1" sz="1600"/>
          </a:p>
        </p:txBody>
      </p:sp>
      <p:sp>
        <p:nvSpPr>
          <p:cNvPr id="2152" name="Google Shape;2152;p189"/>
          <p:cNvSpPr txBox="1"/>
          <p:nvPr>
            <p:ph idx="1" type="body"/>
          </p:nvPr>
        </p:nvSpPr>
        <p:spPr>
          <a:xfrm>
            <a:off x="2291100" y="1724413"/>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153" name="Google Shape;2153;p189"/>
          <p:cNvSpPr txBox="1"/>
          <p:nvPr/>
        </p:nvSpPr>
        <p:spPr>
          <a:xfrm>
            <a:off x="2266200" y="1974425"/>
            <a:ext cx="48150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1"/>
                </a:solidFill>
              </a:rPr>
              <a:t>1. Do Bell Ringer #7.</a:t>
            </a:r>
            <a:endParaRPr sz="1500">
              <a:solidFill>
                <a:schemeClr val="dk1"/>
              </a:solidFill>
            </a:endParaRPr>
          </a:p>
          <a:p>
            <a:pPr indent="0" lvl="0" marL="0" rtl="0" algn="l">
              <a:lnSpc>
                <a:spcPct val="115000"/>
              </a:lnSpc>
              <a:spcBef>
                <a:spcPts val="0"/>
              </a:spcBef>
              <a:spcAft>
                <a:spcPts val="0"/>
              </a:spcAft>
              <a:buNone/>
            </a:pPr>
            <a:r>
              <a:rPr lang="en" sz="1500">
                <a:solidFill>
                  <a:schemeClr val="dk1"/>
                </a:solidFill>
              </a:rPr>
              <a:t>2. Students complete the PBS: Global Winds activity that is attached in GG (111).</a:t>
            </a:r>
            <a:endParaRPr sz="15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2"/>
              </a:solidFill>
            </a:endParaRPr>
          </a:p>
          <a:p>
            <a:pPr indent="0" lvl="0" marL="0" rtl="0" algn="l">
              <a:lnSpc>
                <a:spcPct val="115000"/>
              </a:lnSpc>
              <a:spcBef>
                <a:spcPts val="0"/>
              </a:spcBef>
              <a:spcAft>
                <a:spcPts val="0"/>
              </a:spcAft>
              <a:buNone/>
            </a:pPr>
            <a:r>
              <a:t/>
            </a:r>
            <a:endParaRPr>
              <a:solidFill>
                <a:schemeClr val="dk2"/>
              </a:solidFill>
            </a:endParaRPr>
          </a:p>
        </p:txBody>
      </p:sp>
      <p:sp>
        <p:nvSpPr>
          <p:cNvPr id="2154" name="Google Shape;2154;p189"/>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155" name="Google Shape;2155;p189"/>
          <p:cNvSpPr txBox="1"/>
          <p:nvPr/>
        </p:nvSpPr>
        <p:spPr>
          <a:xfrm>
            <a:off x="7622625" y="2322075"/>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06-ESS2-6-</a:t>
            </a:r>
            <a:r>
              <a:rPr lang="en" sz="1200">
                <a:solidFill>
                  <a:schemeClr val="lt1"/>
                </a:solidFill>
                <a:latin typeface="Calibri"/>
                <a:ea typeface="Calibri"/>
                <a:cs typeface="Calibri"/>
                <a:sym typeface="Calibri"/>
              </a:rPr>
              <a:t>Students  will develop and use a model to describe how unequal heating &amp; rotation of the Earth cause patterns of atmospheric and oceanic circulation that determine regional climates.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59" name="Shape 2159"/>
        <p:cNvGrpSpPr/>
        <p:nvPr/>
      </p:nvGrpSpPr>
      <p:grpSpPr>
        <a:xfrm>
          <a:off x="0" y="0"/>
          <a:ext cx="0" cy="0"/>
          <a:chOff x="0" y="0"/>
          <a:chExt cx="0" cy="0"/>
        </a:xfrm>
      </p:grpSpPr>
      <p:pic>
        <p:nvPicPr>
          <p:cNvPr id="2160" name="Google Shape;2160;p19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161" name="Google Shape;2161;p19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4-13-23</a:t>
            </a:r>
            <a:endParaRPr b="1" sz="1600"/>
          </a:p>
        </p:txBody>
      </p:sp>
      <p:sp>
        <p:nvSpPr>
          <p:cNvPr id="2162" name="Google Shape;2162;p190"/>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latin typeface="Calibri"/>
                <a:ea typeface="Calibri"/>
                <a:cs typeface="Calibri"/>
                <a:sym typeface="Calibri"/>
              </a:rPr>
              <a:t>I will develop and use a model to describe how Global Winds affect climate.</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163" name="Google Shape;2163;p190"/>
          <p:cNvSpPr txBox="1"/>
          <p:nvPr>
            <p:ph idx="1" type="body"/>
          </p:nvPr>
        </p:nvSpPr>
        <p:spPr>
          <a:xfrm>
            <a:off x="2241300" y="7588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Weather &amp; Climate</a:t>
            </a:r>
            <a:endParaRPr b="1" sz="1600"/>
          </a:p>
        </p:txBody>
      </p:sp>
      <p:sp>
        <p:nvSpPr>
          <p:cNvPr id="2164" name="Google Shape;2164;p190"/>
          <p:cNvSpPr txBox="1"/>
          <p:nvPr>
            <p:ph idx="1" type="body"/>
          </p:nvPr>
        </p:nvSpPr>
        <p:spPr>
          <a:xfrm>
            <a:off x="2291100" y="1724413"/>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165" name="Google Shape;2165;p190"/>
          <p:cNvSpPr txBox="1"/>
          <p:nvPr/>
        </p:nvSpPr>
        <p:spPr>
          <a:xfrm>
            <a:off x="2266200" y="2084288"/>
            <a:ext cx="48150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rPr>
              <a:t>1. Students will complete the PBS: Ocean Circulation Activity (114) activity posted in Google Classroom.</a:t>
            </a:r>
            <a:endParaRPr sz="1600">
              <a:solidFill>
                <a:schemeClr val="dk1"/>
              </a:solidFill>
            </a:endParaRPr>
          </a:p>
          <a:p>
            <a:pPr indent="0" lvl="0" marL="0" rtl="0" algn="l">
              <a:lnSpc>
                <a:spcPct val="115000"/>
              </a:lnSpc>
              <a:spcBef>
                <a:spcPts val="0"/>
              </a:spcBef>
              <a:spcAft>
                <a:spcPts val="0"/>
              </a:spcAft>
              <a:buNone/>
            </a:pPr>
            <a:r>
              <a:t/>
            </a:r>
            <a:endParaRPr sz="1200">
              <a:solidFill>
                <a:schemeClr val="dk2"/>
              </a:solidFill>
            </a:endParaRPr>
          </a:p>
        </p:txBody>
      </p:sp>
      <p:sp>
        <p:nvSpPr>
          <p:cNvPr id="2166" name="Google Shape;2166;p190"/>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167" name="Google Shape;2167;p190"/>
          <p:cNvSpPr txBox="1"/>
          <p:nvPr/>
        </p:nvSpPr>
        <p:spPr>
          <a:xfrm>
            <a:off x="7622625" y="2322075"/>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06-ESS2-6-</a:t>
            </a:r>
            <a:r>
              <a:rPr lang="en" sz="1200">
                <a:solidFill>
                  <a:schemeClr val="lt1"/>
                </a:solidFill>
                <a:latin typeface="Calibri"/>
                <a:ea typeface="Calibri"/>
                <a:cs typeface="Calibri"/>
                <a:sym typeface="Calibri"/>
              </a:rPr>
              <a:t>Students  will develop and use a model to describe how unequal heating &amp; rotation of the Earth cause patterns of atmospheric and oceanic circulation that determine regional climates.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71" name="Shape 2171"/>
        <p:cNvGrpSpPr/>
        <p:nvPr/>
      </p:nvGrpSpPr>
      <p:grpSpPr>
        <a:xfrm>
          <a:off x="0" y="0"/>
          <a:ext cx="0" cy="0"/>
          <a:chOff x="0" y="0"/>
          <a:chExt cx="0" cy="0"/>
        </a:xfrm>
      </p:grpSpPr>
      <p:pic>
        <p:nvPicPr>
          <p:cNvPr id="2172" name="Google Shape;2172;p19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173" name="Google Shape;2173;p19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4-13-23</a:t>
            </a:r>
            <a:endParaRPr b="1" sz="1600"/>
          </a:p>
        </p:txBody>
      </p:sp>
      <p:sp>
        <p:nvSpPr>
          <p:cNvPr id="2174" name="Google Shape;2174;p191"/>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latin typeface="Calibri"/>
                <a:ea typeface="Calibri"/>
                <a:cs typeface="Calibri"/>
                <a:sym typeface="Calibri"/>
              </a:rPr>
              <a:t>I will develop and use a model to describe how Global Winds affect climate.</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175" name="Google Shape;2175;p191"/>
          <p:cNvSpPr txBox="1"/>
          <p:nvPr>
            <p:ph idx="1" type="body"/>
          </p:nvPr>
        </p:nvSpPr>
        <p:spPr>
          <a:xfrm>
            <a:off x="2241300" y="7588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Weather &amp; Climate</a:t>
            </a:r>
            <a:endParaRPr b="1" sz="1600"/>
          </a:p>
        </p:txBody>
      </p:sp>
      <p:sp>
        <p:nvSpPr>
          <p:cNvPr id="2176" name="Google Shape;2176;p191"/>
          <p:cNvSpPr txBox="1"/>
          <p:nvPr>
            <p:ph idx="1" type="body"/>
          </p:nvPr>
        </p:nvSpPr>
        <p:spPr>
          <a:xfrm>
            <a:off x="2291100" y="1724413"/>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177" name="Google Shape;2177;p191"/>
          <p:cNvSpPr txBox="1"/>
          <p:nvPr/>
        </p:nvSpPr>
        <p:spPr>
          <a:xfrm>
            <a:off x="2266200" y="2084288"/>
            <a:ext cx="48150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1. </a:t>
            </a:r>
            <a:r>
              <a:rPr lang="en" sz="1600">
                <a:solidFill>
                  <a:schemeClr val="dk1"/>
                </a:solidFill>
              </a:rPr>
              <a:t>Students will complete the Climate Change Quiz (110) attached in Google Classroom.</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2. </a:t>
            </a:r>
            <a:r>
              <a:rPr lang="en" sz="1700">
                <a:solidFill>
                  <a:schemeClr val="dk1"/>
                </a:solidFill>
              </a:rPr>
              <a:t>Students will comple</a:t>
            </a:r>
            <a:r>
              <a:rPr lang="en" sz="1500"/>
              <a:t>te the Weather Vocabulary (110A) attached in GC.</a:t>
            </a:r>
            <a:endParaRPr sz="1500"/>
          </a:p>
        </p:txBody>
      </p:sp>
      <p:sp>
        <p:nvSpPr>
          <p:cNvPr id="2178" name="Google Shape;2178;p191"/>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179" name="Google Shape;2179;p191"/>
          <p:cNvSpPr txBox="1"/>
          <p:nvPr/>
        </p:nvSpPr>
        <p:spPr>
          <a:xfrm>
            <a:off x="7622625" y="2322075"/>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06-ESS2-6-</a:t>
            </a:r>
            <a:r>
              <a:rPr lang="en" sz="1200">
                <a:solidFill>
                  <a:schemeClr val="lt1"/>
                </a:solidFill>
                <a:latin typeface="Calibri"/>
                <a:ea typeface="Calibri"/>
                <a:cs typeface="Calibri"/>
                <a:sym typeface="Calibri"/>
              </a:rPr>
              <a:t>Students  will develop and use a model to describe how unequal heating &amp; rotation of the Earth cause patterns of atmospheric and oceanic circulation that determine regional climates.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7" name="Shape 237"/>
        <p:cNvGrpSpPr/>
        <p:nvPr/>
      </p:nvGrpSpPr>
      <p:grpSpPr>
        <a:xfrm>
          <a:off x="0" y="0"/>
          <a:ext cx="0" cy="0"/>
          <a:chOff x="0" y="0"/>
          <a:chExt cx="0" cy="0"/>
        </a:xfrm>
      </p:grpSpPr>
      <p:pic>
        <p:nvPicPr>
          <p:cNvPr id="238" name="Google Shape;238;p3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39" name="Google Shape;239;p3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9-1-22</a:t>
            </a:r>
            <a:endParaRPr b="1" sz="1600"/>
          </a:p>
        </p:txBody>
      </p:sp>
      <p:sp>
        <p:nvSpPr>
          <p:cNvPr id="240" name="Google Shape;240;p30"/>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41" name="Google Shape;241;p30"/>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242" name="Google Shape;242;p30"/>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43" name="Google Shape;243;p30"/>
          <p:cNvSpPr txBox="1"/>
          <p:nvPr/>
        </p:nvSpPr>
        <p:spPr>
          <a:xfrm>
            <a:off x="2266200" y="2210850"/>
            <a:ext cx="4900500" cy="79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 Students will do the </a:t>
            </a:r>
            <a:r>
              <a:rPr lang="en" sz="1300">
                <a:solidFill>
                  <a:srgbClr val="FF0000"/>
                </a:solidFill>
              </a:rPr>
              <a:t>“Phases of the Moon” lab</a:t>
            </a:r>
            <a:r>
              <a:rPr lang="en" sz="1300">
                <a:solidFill>
                  <a:schemeClr val="dk2"/>
                </a:solidFill>
              </a:rPr>
              <a:t> in class.</a:t>
            </a:r>
            <a:endParaRPr sz="1300">
              <a:solidFill>
                <a:schemeClr val="dk2"/>
              </a:solidFill>
            </a:endParaRPr>
          </a:p>
          <a:p>
            <a:pPr indent="0" lvl="0" marL="0" rtl="0" algn="l">
              <a:lnSpc>
                <a:spcPct val="115000"/>
              </a:lnSpc>
              <a:spcBef>
                <a:spcPts val="0"/>
              </a:spcBef>
              <a:spcAft>
                <a:spcPts val="0"/>
              </a:spcAft>
              <a:buNone/>
            </a:pPr>
            <a:r>
              <a:rPr lang="en" sz="1300">
                <a:solidFill>
                  <a:schemeClr val="dk2"/>
                </a:solidFill>
              </a:rPr>
              <a:t>2. Students that are ABSENT have an alternate assignment in GC.</a:t>
            </a:r>
            <a:endParaRPr sz="1300">
              <a:solidFill>
                <a:schemeClr val="dk2"/>
              </a:solidFill>
            </a:endParaRPr>
          </a:p>
          <a:p>
            <a:pPr indent="0" lvl="0" marL="0" rtl="0" algn="l">
              <a:lnSpc>
                <a:spcPct val="115000"/>
              </a:lnSpc>
              <a:spcBef>
                <a:spcPts val="0"/>
              </a:spcBef>
              <a:spcAft>
                <a:spcPts val="1600"/>
              </a:spcAft>
              <a:buNone/>
            </a:pPr>
            <a:r>
              <a:t/>
            </a:r>
            <a:endParaRPr sz="1300">
              <a:solidFill>
                <a:schemeClr val="dk2"/>
              </a:solidFill>
            </a:endParaRPr>
          </a:p>
        </p:txBody>
      </p:sp>
      <p:sp>
        <p:nvSpPr>
          <p:cNvPr id="244" name="Google Shape;244;p30"/>
          <p:cNvSpPr txBox="1"/>
          <p:nvPr/>
        </p:nvSpPr>
        <p:spPr>
          <a:xfrm>
            <a:off x="7759400" y="187200"/>
            <a:ext cx="1214100" cy="21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moon phases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eclipses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tides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seasons</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45" name="Google Shape;245;p30"/>
          <p:cNvSpPr txBox="1"/>
          <p:nvPr/>
        </p:nvSpPr>
        <p:spPr>
          <a:xfrm>
            <a:off x="7759400" y="2179950"/>
            <a:ext cx="1214100" cy="25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06-ESS1-1. </a:t>
            </a:r>
            <a:r>
              <a:rPr lang="en" sz="1200">
                <a:solidFill>
                  <a:srgbClr val="FFFFFF"/>
                </a:solidFill>
                <a:latin typeface="Calibri"/>
                <a:ea typeface="Calibri"/>
                <a:cs typeface="Calibri"/>
                <a:sym typeface="Calibri"/>
              </a:rPr>
              <a:t>Students will develop and use a model of the Earth-sun-moon system to describe the cyclic patterns of lunar phases, eclipses of the sun and moon, and seasons.  </a:t>
            </a:r>
            <a:r>
              <a:rPr b="1" lang="en" sz="1200">
                <a:solidFill>
                  <a:srgbClr val="FFFFFF"/>
                </a:solidFill>
                <a:latin typeface="Calibri"/>
                <a:ea typeface="Calibri"/>
                <a:cs typeface="Calibri"/>
                <a:sym typeface="Calibri"/>
              </a:rPr>
              <a:t>(DOK 3)</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83" name="Shape 2183"/>
        <p:cNvGrpSpPr/>
        <p:nvPr/>
      </p:nvGrpSpPr>
      <p:grpSpPr>
        <a:xfrm>
          <a:off x="0" y="0"/>
          <a:ext cx="0" cy="0"/>
          <a:chOff x="0" y="0"/>
          <a:chExt cx="0" cy="0"/>
        </a:xfrm>
      </p:grpSpPr>
      <p:pic>
        <p:nvPicPr>
          <p:cNvPr id="2184" name="Google Shape;2184;p19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185" name="Google Shape;2185;p19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4-14-23</a:t>
            </a:r>
            <a:endParaRPr b="1" sz="1600"/>
          </a:p>
        </p:txBody>
      </p:sp>
      <p:sp>
        <p:nvSpPr>
          <p:cNvPr id="2186" name="Google Shape;2186;p192"/>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latin typeface="Calibri"/>
                <a:ea typeface="Calibri"/>
                <a:cs typeface="Calibri"/>
                <a:sym typeface="Calibri"/>
              </a:rPr>
              <a:t>I will develop and use a model to describe how Global Winds affect climate.</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187" name="Google Shape;2187;p192"/>
          <p:cNvSpPr txBox="1"/>
          <p:nvPr>
            <p:ph idx="1" type="body"/>
          </p:nvPr>
        </p:nvSpPr>
        <p:spPr>
          <a:xfrm>
            <a:off x="2241300" y="7588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Weather &amp; Climate</a:t>
            </a:r>
            <a:endParaRPr b="1" sz="1600"/>
          </a:p>
        </p:txBody>
      </p:sp>
      <p:sp>
        <p:nvSpPr>
          <p:cNvPr id="2188" name="Google Shape;2188;p192"/>
          <p:cNvSpPr txBox="1"/>
          <p:nvPr>
            <p:ph idx="1" type="body"/>
          </p:nvPr>
        </p:nvSpPr>
        <p:spPr>
          <a:xfrm>
            <a:off x="2291100" y="1724413"/>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189" name="Google Shape;2189;p192"/>
          <p:cNvSpPr txBox="1"/>
          <p:nvPr/>
        </p:nvSpPr>
        <p:spPr>
          <a:xfrm>
            <a:off x="2291100" y="2114250"/>
            <a:ext cx="46641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Do Bell Ringer #2.</a:t>
            </a:r>
            <a:endParaRPr>
              <a:solidFill>
                <a:schemeClr val="dk2"/>
              </a:solidFill>
            </a:endParaRPr>
          </a:p>
          <a:p>
            <a:pPr indent="0" lvl="0" marL="0" rtl="0" algn="l">
              <a:lnSpc>
                <a:spcPct val="115000"/>
              </a:lnSpc>
              <a:spcBef>
                <a:spcPts val="0"/>
              </a:spcBef>
              <a:spcAft>
                <a:spcPts val="0"/>
              </a:spcAft>
              <a:buNone/>
            </a:pPr>
            <a:r>
              <a:rPr lang="en">
                <a:solidFill>
                  <a:schemeClr val="dk2"/>
                </a:solidFill>
              </a:rPr>
              <a:t>2. </a:t>
            </a:r>
            <a:r>
              <a:rPr lang="en">
                <a:solidFill>
                  <a:schemeClr val="dk2"/>
                </a:solidFill>
              </a:rPr>
              <a:t>Students will complete the </a:t>
            </a:r>
            <a:r>
              <a:rPr lang="en">
                <a:solidFill>
                  <a:srgbClr val="FF0000"/>
                </a:solidFill>
              </a:rPr>
              <a:t>pHet: Greenhouse Activity</a:t>
            </a:r>
            <a:r>
              <a:rPr lang="en">
                <a:solidFill>
                  <a:srgbClr val="FF0000"/>
                </a:solidFill>
              </a:rPr>
              <a:t> (122) </a:t>
            </a:r>
            <a:r>
              <a:rPr lang="en">
                <a:solidFill>
                  <a:schemeClr val="dk2"/>
                </a:solidFill>
              </a:rPr>
              <a:t>attached in Google Classroom.</a:t>
            </a:r>
            <a:endParaRPr>
              <a:solidFill>
                <a:schemeClr val="dk2"/>
              </a:solidFill>
            </a:endParaRPr>
          </a:p>
        </p:txBody>
      </p:sp>
      <p:sp>
        <p:nvSpPr>
          <p:cNvPr id="2190" name="Google Shape;2190;p192"/>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191" name="Google Shape;2191;p192"/>
          <p:cNvSpPr txBox="1"/>
          <p:nvPr/>
        </p:nvSpPr>
        <p:spPr>
          <a:xfrm>
            <a:off x="7622625" y="2322075"/>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06-ESS2-6-</a:t>
            </a:r>
            <a:r>
              <a:rPr lang="en" sz="1200">
                <a:solidFill>
                  <a:schemeClr val="lt1"/>
                </a:solidFill>
                <a:latin typeface="Calibri"/>
                <a:ea typeface="Calibri"/>
                <a:cs typeface="Calibri"/>
                <a:sym typeface="Calibri"/>
              </a:rPr>
              <a:t>Students  will develop and use a model to describe how unequal heating &amp; rotation of the Earth cause patterns of atmospheric and oceanic circulation that determine regional climates.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195" name="Shape 2195"/>
        <p:cNvGrpSpPr/>
        <p:nvPr/>
      </p:nvGrpSpPr>
      <p:grpSpPr>
        <a:xfrm>
          <a:off x="0" y="0"/>
          <a:ext cx="0" cy="0"/>
          <a:chOff x="0" y="0"/>
          <a:chExt cx="0" cy="0"/>
        </a:xfrm>
      </p:grpSpPr>
      <p:pic>
        <p:nvPicPr>
          <p:cNvPr id="2196" name="Google Shape;2196;p19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197" name="Google Shape;2197;p19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4-17-23</a:t>
            </a:r>
            <a:endParaRPr b="1" sz="1600"/>
          </a:p>
        </p:txBody>
      </p:sp>
      <p:sp>
        <p:nvSpPr>
          <p:cNvPr id="2198" name="Google Shape;2198;p193"/>
          <p:cNvSpPr txBox="1"/>
          <p:nvPr>
            <p:ph idx="1" type="body"/>
          </p:nvPr>
        </p:nvSpPr>
        <p:spPr>
          <a:xfrm>
            <a:off x="2259300" y="1111050"/>
            <a:ext cx="48429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a:t>
            </a:r>
            <a:r>
              <a:rPr i="1" lang="en" sz="1500">
                <a:solidFill>
                  <a:schemeClr val="dk1"/>
                </a:solidFill>
                <a:latin typeface="Calibri"/>
                <a:ea typeface="Calibri"/>
                <a:cs typeface="Calibri"/>
                <a:sym typeface="Calibri"/>
              </a:rPr>
              <a:t>I can explain how the formation of landforms on Earth record and help to explain Earth’s 4.6 million-year-old history.</a:t>
            </a:r>
            <a:endParaRPr b="1" i="1" sz="16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199" name="Google Shape;2199;p193"/>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Mammoth Caves Field trip</a:t>
            </a:r>
            <a:endParaRPr b="1" sz="1600"/>
          </a:p>
        </p:txBody>
      </p:sp>
      <p:sp>
        <p:nvSpPr>
          <p:cNvPr id="2200" name="Google Shape;2200;p193"/>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201" name="Google Shape;2201;p193"/>
          <p:cNvSpPr txBox="1"/>
          <p:nvPr/>
        </p:nvSpPr>
        <p:spPr>
          <a:xfrm>
            <a:off x="2291100" y="2260325"/>
            <a:ext cx="4484400" cy="1518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Students will </a:t>
            </a:r>
            <a:r>
              <a:rPr lang="en">
                <a:solidFill>
                  <a:srgbClr val="FF0000"/>
                </a:solidFill>
              </a:rPr>
              <a:t>tour Mammoth Caves</a:t>
            </a:r>
            <a:r>
              <a:rPr lang="en">
                <a:solidFill>
                  <a:schemeClr val="dk2"/>
                </a:solidFill>
              </a:rPr>
              <a:t> to observe the longest cave system in the world and see first hand an ancient cave system that those that they have studied.</a:t>
            </a:r>
            <a:endParaRPr sz="1300">
              <a:solidFill>
                <a:schemeClr val="dk2"/>
              </a:solidFill>
            </a:endParaRPr>
          </a:p>
        </p:txBody>
      </p:sp>
      <p:sp>
        <p:nvSpPr>
          <p:cNvPr id="2202" name="Google Shape;2202;p193"/>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203" name="Google Shape;2203;p193"/>
          <p:cNvSpPr txBox="1"/>
          <p:nvPr/>
        </p:nvSpPr>
        <p:spPr>
          <a:xfrm>
            <a:off x="7622625" y="2455875"/>
            <a:ext cx="1417800" cy="244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06-ESS2-4-</a:t>
            </a:r>
            <a:r>
              <a:rPr lang="en" sz="1200">
                <a:solidFill>
                  <a:schemeClr val="lt1"/>
                </a:solidFill>
                <a:latin typeface="Calibri"/>
                <a:ea typeface="Calibri"/>
                <a:cs typeface="Calibri"/>
                <a:sym typeface="Calibri"/>
              </a:rPr>
              <a:t>Students  will construct a scientific explanation based on evidence from rock strata for how the geologic time scale is used to organize Earth’s  4.6- billion-year-old history.</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07" name="Shape 2207"/>
        <p:cNvGrpSpPr/>
        <p:nvPr/>
      </p:nvGrpSpPr>
      <p:grpSpPr>
        <a:xfrm>
          <a:off x="0" y="0"/>
          <a:ext cx="0" cy="0"/>
          <a:chOff x="0" y="0"/>
          <a:chExt cx="0" cy="0"/>
        </a:xfrm>
      </p:grpSpPr>
      <p:pic>
        <p:nvPicPr>
          <p:cNvPr id="2208" name="Google Shape;2208;p19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209" name="Google Shape;2209;p19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4-18-23</a:t>
            </a:r>
            <a:endParaRPr b="1" sz="1600"/>
          </a:p>
        </p:txBody>
      </p:sp>
      <p:sp>
        <p:nvSpPr>
          <p:cNvPr id="2210" name="Google Shape;2210;p194"/>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latin typeface="Calibri"/>
                <a:ea typeface="Calibri"/>
                <a:cs typeface="Calibri"/>
                <a:sym typeface="Calibri"/>
              </a:rPr>
              <a:t>I will develop and use a model to describe how Global Winds affect climate.</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211" name="Google Shape;2211;p194"/>
          <p:cNvSpPr txBox="1"/>
          <p:nvPr>
            <p:ph idx="1" type="body"/>
          </p:nvPr>
        </p:nvSpPr>
        <p:spPr>
          <a:xfrm>
            <a:off x="2241300" y="7588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Weather &amp; Climate</a:t>
            </a:r>
            <a:endParaRPr b="1" sz="1600"/>
          </a:p>
        </p:txBody>
      </p:sp>
      <p:sp>
        <p:nvSpPr>
          <p:cNvPr id="2212" name="Google Shape;2212;p194"/>
          <p:cNvSpPr txBox="1"/>
          <p:nvPr>
            <p:ph idx="1" type="body"/>
          </p:nvPr>
        </p:nvSpPr>
        <p:spPr>
          <a:xfrm>
            <a:off x="2291100" y="1724413"/>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213" name="Google Shape;2213;p194"/>
          <p:cNvSpPr txBox="1"/>
          <p:nvPr/>
        </p:nvSpPr>
        <p:spPr>
          <a:xfrm>
            <a:off x="2291100" y="2114250"/>
            <a:ext cx="46641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#12.</a:t>
            </a:r>
            <a:endParaRPr sz="1500">
              <a:solidFill>
                <a:schemeClr val="dk2"/>
              </a:solidFill>
            </a:endParaRPr>
          </a:p>
          <a:p>
            <a:pPr indent="0" lvl="0" marL="0" rtl="0" algn="l">
              <a:lnSpc>
                <a:spcPct val="115000"/>
              </a:lnSpc>
              <a:spcBef>
                <a:spcPts val="0"/>
              </a:spcBef>
              <a:spcAft>
                <a:spcPts val="0"/>
              </a:spcAft>
              <a:buNone/>
            </a:pPr>
            <a:r>
              <a:rPr lang="en" sz="1500">
                <a:solidFill>
                  <a:schemeClr val="dk2"/>
                </a:solidFill>
              </a:rPr>
              <a:t>2. </a:t>
            </a:r>
            <a:r>
              <a:rPr lang="en" sz="1500">
                <a:solidFill>
                  <a:schemeClr val="dk2"/>
                </a:solidFill>
              </a:rPr>
              <a:t>Students will complete the </a:t>
            </a:r>
            <a:r>
              <a:rPr lang="en" sz="1500">
                <a:solidFill>
                  <a:srgbClr val="FF0000"/>
                </a:solidFill>
              </a:rPr>
              <a:t>World Climate Activity</a:t>
            </a:r>
            <a:r>
              <a:rPr lang="en" sz="1500">
                <a:solidFill>
                  <a:srgbClr val="FF0000"/>
                </a:solidFill>
              </a:rPr>
              <a:t> (123)  </a:t>
            </a:r>
            <a:r>
              <a:rPr lang="en" sz="1500">
                <a:solidFill>
                  <a:srgbClr val="434343"/>
                </a:solidFill>
              </a:rPr>
              <a:t>that is</a:t>
            </a:r>
            <a:r>
              <a:rPr lang="en" sz="1500">
                <a:solidFill>
                  <a:srgbClr val="FF0000"/>
                </a:solidFill>
              </a:rPr>
              <a:t> </a:t>
            </a:r>
            <a:r>
              <a:rPr lang="en" sz="1500">
                <a:solidFill>
                  <a:schemeClr val="dk2"/>
                </a:solidFill>
              </a:rPr>
              <a:t>attached in Google Classroom. </a:t>
            </a:r>
            <a:endParaRPr sz="1500">
              <a:solidFill>
                <a:schemeClr val="dk2"/>
              </a:solidFill>
            </a:endParaRPr>
          </a:p>
        </p:txBody>
      </p:sp>
      <p:sp>
        <p:nvSpPr>
          <p:cNvPr id="2214" name="Google Shape;2214;p194"/>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215" name="Google Shape;2215;p194"/>
          <p:cNvSpPr txBox="1"/>
          <p:nvPr/>
        </p:nvSpPr>
        <p:spPr>
          <a:xfrm>
            <a:off x="7622625" y="2322075"/>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06-ESS2-6-</a:t>
            </a:r>
            <a:r>
              <a:rPr lang="en" sz="1200">
                <a:solidFill>
                  <a:schemeClr val="lt1"/>
                </a:solidFill>
                <a:latin typeface="Calibri"/>
                <a:ea typeface="Calibri"/>
                <a:cs typeface="Calibri"/>
                <a:sym typeface="Calibri"/>
              </a:rPr>
              <a:t>Students  will develop and use a model to describe how unequal heating &amp; rotation of the Earth cause patterns of atmospheric and oceanic circulation that determine regional climates.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19" name="Shape 2219"/>
        <p:cNvGrpSpPr/>
        <p:nvPr/>
      </p:nvGrpSpPr>
      <p:grpSpPr>
        <a:xfrm>
          <a:off x="0" y="0"/>
          <a:ext cx="0" cy="0"/>
          <a:chOff x="0" y="0"/>
          <a:chExt cx="0" cy="0"/>
        </a:xfrm>
      </p:grpSpPr>
      <p:pic>
        <p:nvPicPr>
          <p:cNvPr id="2220" name="Google Shape;2220;p19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221" name="Google Shape;2221;p19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4-19-23</a:t>
            </a:r>
            <a:endParaRPr b="1" sz="1600"/>
          </a:p>
        </p:txBody>
      </p:sp>
      <p:sp>
        <p:nvSpPr>
          <p:cNvPr id="2222" name="Google Shape;2222;p195"/>
          <p:cNvSpPr txBox="1"/>
          <p:nvPr>
            <p:ph idx="1" type="body"/>
          </p:nvPr>
        </p:nvSpPr>
        <p:spPr>
          <a:xfrm>
            <a:off x="2266200" y="1111050"/>
            <a:ext cx="4774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rPr>
              <a:t>I will describe the effects of biotic &amp; abiotic factors in an ecosystem.</a:t>
            </a:r>
            <a:endParaRPr i="1" sz="15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223" name="Google Shape;2223;p195"/>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Biotic &amp; Abiotic Factors in Ecosystems</a:t>
            </a:r>
            <a:endParaRPr b="1" sz="1500"/>
          </a:p>
        </p:txBody>
      </p:sp>
      <p:sp>
        <p:nvSpPr>
          <p:cNvPr id="2224" name="Google Shape;2224;p195"/>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225" name="Google Shape;2225;p195"/>
          <p:cNvSpPr txBox="1"/>
          <p:nvPr/>
        </p:nvSpPr>
        <p:spPr>
          <a:xfrm>
            <a:off x="2276850" y="2179950"/>
            <a:ext cx="46845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rPr>
              <a:t>1. Do Bell Ringer #17.</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2. </a:t>
            </a:r>
            <a:r>
              <a:rPr lang="en" sz="1600">
                <a:solidFill>
                  <a:schemeClr val="dk1"/>
                </a:solidFill>
              </a:rPr>
              <a:t>Students will complete the Biotic vs. Abiotic Station Lab-INPUT (113) posted in Google Classroom.</a:t>
            </a:r>
            <a:endParaRPr sz="1600">
              <a:solidFill>
                <a:schemeClr val="dk1"/>
              </a:solidFill>
            </a:endParaRPr>
          </a:p>
        </p:txBody>
      </p:sp>
      <p:sp>
        <p:nvSpPr>
          <p:cNvPr id="2226" name="Google Shape;2226;p195"/>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227" name="Google Shape;2227;p195"/>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06-LS2-1-</a:t>
            </a:r>
            <a:r>
              <a:rPr lang="en" sz="1200">
                <a:solidFill>
                  <a:schemeClr val="lt1"/>
                </a:solidFill>
                <a:latin typeface="Calibri"/>
                <a:ea typeface="Calibri"/>
                <a:cs typeface="Calibri"/>
                <a:sym typeface="Calibri"/>
              </a:rPr>
              <a:t>Students  will analyze and interpret data to provide evidence for the effects of resource availability on organisms and populations of organisms in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31" name="Shape 2231"/>
        <p:cNvGrpSpPr/>
        <p:nvPr/>
      </p:nvGrpSpPr>
      <p:grpSpPr>
        <a:xfrm>
          <a:off x="0" y="0"/>
          <a:ext cx="0" cy="0"/>
          <a:chOff x="0" y="0"/>
          <a:chExt cx="0" cy="0"/>
        </a:xfrm>
      </p:grpSpPr>
      <p:pic>
        <p:nvPicPr>
          <p:cNvPr id="2232" name="Google Shape;2232;p19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233" name="Google Shape;2233;p19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4-20-23</a:t>
            </a:r>
            <a:endParaRPr b="1" sz="1600"/>
          </a:p>
        </p:txBody>
      </p:sp>
      <p:sp>
        <p:nvSpPr>
          <p:cNvPr id="2234" name="Google Shape;2234;p196"/>
          <p:cNvSpPr txBox="1"/>
          <p:nvPr>
            <p:ph idx="1" type="body"/>
          </p:nvPr>
        </p:nvSpPr>
        <p:spPr>
          <a:xfrm>
            <a:off x="2266200" y="1111050"/>
            <a:ext cx="4774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rPr>
              <a:t>I will describe the effects of biotic &amp; abiotic factors in an ecosystem.</a:t>
            </a:r>
            <a:endParaRPr i="1" sz="15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235" name="Google Shape;2235;p196"/>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Biotic &amp; Abiotic Factors in Ecosystems</a:t>
            </a:r>
            <a:endParaRPr b="1" sz="1500"/>
          </a:p>
        </p:txBody>
      </p:sp>
      <p:sp>
        <p:nvSpPr>
          <p:cNvPr id="2236" name="Google Shape;2236;p196"/>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237" name="Google Shape;2237;p196"/>
          <p:cNvSpPr txBox="1"/>
          <p:nvPr/>
        </p:nvSpPr>
        <p:spPr>
          <a:xfrm>
            <a:off x="2276850" y="2179950"/>
            <a:ext cx="46845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rPr>
              <a:t>1. Students will complete the Biotic vs. Abiotic Station Lab-OUTPUT (113A) posted in Google Classroom.</a:t>
            </a:r>
            <a:endParaRPr sz="1600">
              <a:solidFill>
                <a:schemeClr val="dk1"/>
              </a:solidFill>
            </a:endParaRPr>
          </a:p>
        </p:txBody>
      </p:sp>
      <p:sp>
        <p:nvSpPr>
          <p:cNvPr id="2238" name="Google Shape;2238;p196"/>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239" name="Google Shape;2239;p196"/>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06-LS2-1-</a:t>
            </a:r>
            <a:r>
              <a:rPr lang="en" sz="1200">
                <a:solidFill>
                  <a:schemeClr val="lt1"/>
                </a:solidFill>
                <a:latin typeface="Calibri"/>
                <a:ea typeface="Calibri"/>
                <a:cs typeface="Calibri"/>
                <a:sym typeface="Calibri"/>
              </a:rPr>
              <a:t>Students  will analyze and interpret data to provide evidence for the effects of resource availability on organisms and populations of organisms in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43" name="Shape 2243"/>
        <p:cNvGrpSpPr/>
        <p:nvPr/>
      </p:nvGrpSpPr>
      <p:grpSpPr>
        <a:xfrm>
          <a:off x="0" y="0"/>
          <a:ext cx="0" cy="0"/>
          <a:chOff x="0" y="0"/>
          <a:chExt cx="0" cy="0"/>
        </a:xfrm>
      </p:grpSpPr>
      <p:pic>
        <p:nvPicPr>
          <p:cNvPr id="2244" name="Google Shape;2244;p19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245" name="Google Shape;2245;p19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4-21-23</a:t>
            </a:r>
            <a:endParaRPr b="1" sz="1600"/>
          </a:p>
        </p:txBody>
      </p:sp>
      <p:sp>
        <p:nvSpPr>
          <p:cNvPr id="2246" name="Google Shape;2246;p197"/>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latin typeface="Calibri"/>
                <a:ea typeface="Calibri"/>
                <a:cs typeface="Calibri"/>
                <a:sym typeface="Calibri"/>
              </a:rPr>
              <a:t>I will develop and use a model to describe how Global Winds affect climate.</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247" name="Google Shape;2247;p197"/>
          <p:cNvSpPr txBox="1"/>
          <p:nvPr>
            <p:ph idx="1" type="body"/>
          </p:nvPr>
        </p:nvSpPr>
        <p:spPr>
          <a:xfrm>
            <a:off x="24066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solidFill>
                  <a:schemeClr val="dk1"/>
                </a:solidFill>
              </a:rPr>
              <a:t>Weather &amp; Climate</a:t>
            </a:r>
            <a:endParaRPr b="1" sz="1600"/>
          </a:p>
        </p:txBody>
      </p:sp>
      <p:sp>
        <p:nvSpPr>
          <p:cNvPr id="2248" name="Google Shape;2248;p197"/>
          <p:cNvSpPr txBox="1"/>
          <p:nvPr>
            <p:ph idx="1" type="body"/>
          </p:nvPr>
        </p:nvSpPr>
        <p:spPr>
          <a:xfrm>
            <a:off x="2291100" y="1724413"/>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249" name="Google Shape;2249;p197"/>
          <p:cNvSpPr txBox="1"/>
          <p:nvPr/>
        </p:nvSpPr>
        <p:spPr>
          <a:xfrm>
            <a:off x="2291100" y="2114250"/>
            <a:ext cx="46641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#2.</a:t>
            </a:r>
            <a:endParaRPr sz="1500">
              <a:solidFill>
                <a:schemeClr val="dk2"/>
              </a:solidFill>
            </a:endParaRPr>
          </a:p>
          <a:p>
            <a:pPr indent="0" lvl="0" marL="0" rtl="0" algn="l">
              <a:lnSpc>
                <a:spcPct val="115000"/>
              </a:lnSpc>
              <a:spcBef>
                <a:spcPts val="0"/>
              </a:spcBef>
              <a:spcAft>
                <a:spcPts val="0"/>
              </a:spcAft>
              <a:buNone/>
            </a:pPr>
            <a:r>
              <a:rPr lang="en">
                <a:solidFill>
                  <a:schemeClr val="dk2"/>
                </a:solidFill>
              </a:rPr>
              <a:t>2. </a:t>
            </a:r>
            <a:r>
              <a:rPr lang="en">
                <a:solidFill>
                  <a:schemeClr val="dk2"/>
                </a:solidFill>
              </a:rPr>
              <a:t>Students will complete the </a:t>
            </a:r>
            <a:r>
              <a:rPr lang="en">
                <a:solidFill>
                  <a:srgbClr val="FF0000"/>
                </a:solidFill>
              </a:rPr>
              <a:t>Water &amp; Climate Test (112) </a:t>
            </a:r>
            <a:r>
              <a:rPr lang="en">
                <a:solidFill>
                  <a:schemeClr val="dk2"/>
                </a:solidFill>
              </a:rPr>
              <a:t>attached in Google Classroom.</a:t>
            </a:r>
            <a:endParaRPr>
              <a:solidFill>
                <a:schemeClr val="dk2"/>
              </a:solidFill>
            </a:endParaRPr>
          </a:p>
        </p:txBody>
      </p:sp>
      <p:sp>
        <p:nvSpPr>
          <p:cNvPr id="2250" name="Google Shape;2250;p197"/>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global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polar easterlies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trade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convection cells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westerlies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condensation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local winds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jet streams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horse latitudes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 doldrums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251" name="Google Shape;2251;p197"/>
          <p:cNvSpPr txBox="1"/>
          <p:nvPr/>
        </p:nvSpPr>
        <p:spPr>
          <a:xfrm>
            <a:off x="7622625" y="2322075"/>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06-ESS2-6-</a:t>
            </a:r>
            <a:r>
              <a:rPr lang="en" sz="1200">
                <a:solidFill>
                  <a:schemeClr val="lt1"/>
                </a:solidFill>
                <a:latin typeface="Calibri"/>
                <a:ea typeface="Calibri"/>
                <a:cs typeface="Calibri"/>
                <a:sym typeface="Calibri"/>
              </a:rPr>
              <a:t>Students  will develop and use a model to describe how unequal heating &amp; rotation of the Earth cause patterns of atmospheric and oceanic circulation that determine regional climates.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55" name="Shape 2255"/>
        <p:cNvGrpSpPr/>
        <p:nvPr/>
      </p:nvGrpSpPr>
      <p:grpSpPr>
        <a:xfrm>
          <a:off x="0" y="0"/>
          <a:ext cx="0" cy="0"/>
          <a:chOff x="0" y="0"/>
          <a:chExt cx="0" cy="0"/>
        </a:xfrm>
      </p:grpSpPr>
      <p:pic>
        <p:nvPicPr>
          <p:cNvPr id="2256" name="Google Shape;2256;p19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257" name="Google Shape;2257;p19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4-24-23</a:t>
            </a:r>
            <a:endParaRPr b="1" sz="1600"/>
          </a:p>
        </p:txBody>
      </p:sp>
      <p:sp>
        <p:nvSpPr>
          <p:cNvPr id="2258" name="Google Shape;2258;p198"/>
          <p:cNvSpPr txBox="1"/>
          <p:nvPr>
            <p:ph idx="1" type="body"/>
          </p:nvPr>
        </p:nvSpPr>
        <p:spPr>
          <a:xfrm>
            <a:off x="2266200" y="1111050"/>
            <a:ext cx="4774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rPr>
              <a:t>I will describe the effects of biotic &amp; abiotic factors in an ecosystem.</a:t>
            </a:r>
            <a:endParaRPr i="1" sz="15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259" name="Google Shape;2259;p198"/>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Biotic &amp; Abiotic Factors in Ecosystems</a:t>
            </a:r>
            <a:endParaRPr b="1" sz="1500"/>
          </a:p>
        </p:txBody>
      </p:sp>
      <p:sp>
        <p:nvSpPr>
          <p:cNvPr id="2260" name="Google Shape;2260;p198"/>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261" name="Google Shape;2261;p198"/>
          <p:cNvSpPr txBox="1"/>
          <p:nvPr/>
        </p:nvSpPr>
        <p:spPr>
          <a:xfrm>
            <a:off x="2276850" y="2179950"/>
            <a:ext cx="46845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rPr>
              <a:t>1. Do Bell Ringer #2.</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2. Students will complete the Biotic vs. Abiotic (115) activity posted in Google Classroom.</a:t>
            </a:r>
            <a:endParaRPr sz="1600">
              <a:solidFill>
                <a:schemeClr val="dk1"/>
              </a:solidFill>
            </a:endParaRPr>
          </a:p>
        </p:txBody>
      </p:sp>
      <p:sp>
        <p:nvSpPr>
          <p:cNvPr id="2262" name="Google Shape;2262;p198"/>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263" name="Google Shape;2263;p198"/>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06-LS2-1-</a:t>
            </a:r>
            <a:r>
              <a:rPr lang="en" sz="1200">
                <a:solidFill>
                  <a:schemeClr val="lt1"/>
                </a:solidFill>
                <a:latin typeface="Calibri"/>
                <a:ea typeface="Calibri"/>
                <a:cs typeface="Calibri"/>
                <a:sym typeface="Calibri"/>
              </a:rPr>
              <a:t>Students  will analyze and interpret data to provide evidence for the effects of resource availability on organisms and populations of organisms in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67" name="Shape 2267"/>
        <p:cNvGrpSpPr/>
        <p:nvPr/>
      </p:nvGrpSpPr>
      <p:grpSpPr>
        <a:xfrm>
          <a:off x="0" y="0"/>
          <a:ext cx="0" cy="0"/>
          <a:chOff x="0" y="0"/>
          <a:chExt cx="0" cy="0"/>
        </a:xfrm>
      </p:grpSpPr>
      <p:pic>
        <p:nvPicPr>
          <p:cNvPr id="2268" name="Google Shape;2268;p19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269" name="Google Shape;2269;p19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4-25-23</a:t>
            </a:r>
            <a:endParaRPr b="1" sz="1600"/>
          </a:p>
        </p:txBody>
      </p:sp>
      <p:sp>
        <p:nvSpPr>
          <p:cNvPr id="2270" name="Google Shape;2270;p199"/>
          <p:cNvSpPr txBox="1"/>
          <p:nvPr>
            <p:ph idx="1" type="body"/>
          </p:nvPr>
        </p:nvSpPr>
        <p:spPr>
          <a:xfrm>
            <a:off x="2266200" y="1111050"/>
            <a:ext cx="4774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rPr>
              <a:t>I will describe the effects of biotic &amp; abiotic factors in an ecosystem.</a:t>
            </a:r>
            <a:endParaRPr i="1" sz="15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271" name="Google Shape;2271;p199"/>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Biotic &amp; Abiotic Factors in Ecosystems</a:t>
            </a:r>
            <a:endParaRPr b="1" sz="1500"/>
          </a:p>
        </p:txBody>
      </p:sp>
      <p:sp>
        <p:nvSpPr>
          <p:cNvPr id="2272" name="Google Shape;2272;p199"/>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273" name="Google Shape;2273;p199"/>
          <p:cNvSpPr txBox="1"/>
          <p:nvPr/>
        </p:nvSpPr>
        <p:spPr>
          <a:xfrm>
            <a:off x="2276850" y="2179950"/>
            <a:ext cx="46845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1. Do Bell Ringer #9.</a:t>
            </a:r>
            <a:endParaRPr>
              <a:solidFill>
                <a:schemeClr val="dk1"/>
              </a:solidFill>
            </a:endParaRPr>
          </a:p>
          <a:p>
            <a:pPr indent="0" lvl="0" marL="0" rtl="0" algn="l">
              <a:lnSpc>
                <a:spcPct val="115000"/>
              </a:lnSpc>
              <a:spcBef>
                <a:spcPts val="0"/>
              </a:spcBef>
              <a:spcAft>
                <a:spcPts val="0"/>
              </a:spcAft>
              <a:buNone/>
            </a:pPr>
            <a:r>
              <a:rPr lang="en">
                <a:solidFill>
                  <a:schemeClr val="dk1"/>
                </a:solidFill>
              </a:rPr>
              <a:t>2. Students will complete the Biotic vs. Abiotic Sorting (117) activity posted in Google Classroom.</a:t>
            </a:r>
            <a:endParaRPr>
              <a:solidFill>
                <a:schemeClr val="dk1"/>
              </a:solidFill>
            </a:endParaRPr>
          </a:p>
        </p:txBody>
      </p:sp>
      <p:sp>
        <p:nvSpPr>
          <p:cNvPr id="2274" name="Google Shape;2274;p199"/>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275" name="Google Shape;2275;p199"/>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06-LS2-1-</a:t>
            </a:r>
            <a:r>
              <a:rPr lang="en" sz="1200">
                <a:solidFill>
                  <a:schemeClr val="lt1"/>
                </a:solidFill>
                <a:latin typeface="Calibri"/>
                <a:ea typeface="Calibri"/>
                <a:cs typeface="Calibri"/>
                <a:sym typeface="Calibri"/>
              </a:rPr>
              <a:t>Students  will analyze and interpret data to provide evidence for the effects of resource availability on organisms and populations of organisms in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79" name="Shape 2279"/>
        <p:cNvGrpSpPr/>
        <p:nvPr/>
      </p:nvGrpSpPr>
      <p:grpSpPr>
        <a:xfrm>
          <a:off x="0" y="0"/>
          <a:ext cx="0" cy="0"/>
          <a:chOff x="0" y="0"/>
          <a:chExt cx="0" cy="0"/>
        </a:xfrm>
      </p:grpSpPr>
      <p:pic>
        <p:nvPicPr>
          <p:cNvPr id="2280" name="Google Shape;2280;p20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281" name="Google Shape;2281;p20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4-26-23</a:t>
            </a:r>
            <a:endParaRPr b="1" sz="1600"/>
          </a:p>
        </p:txBody>
      </p:sp>
      <p:sp>
        <p:nvSpPr>
          <p:cNvPr id="2282" name="Google Shape;2282;p200"/>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organisms interact in an ecosystem.</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283" name="Google Shape;2283;p200"/>
          <p:cNvSpPr txBox="1"/>
          <p:nvPr>
            <p:ph idx="1" type="body"/>
          </p:nvPr>
        </p:nvSpPr>
        <p:spPr>
          <a:xfrm>
            <a:off x="2266200" y="758850"/>
            <a:ext cx="49449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700"/>
              <a:t>Standard: </a:t>
            </a:r>
            <a:r>
              <a:rPr b="1" lang="en" sz="1400">
                <a:solidFill>
                  <a:schemeClr val="dk1"/>
                </a:solidFill>
              </a:rPr>
              <a:t>Symbiosis &amp; Competition in Ecosystems</a:t>
            </a:r>
            <a:endParaRPr b="1" sz="1400"/>
          </a:p>
        </p:txBody>
      </p:sp>
      <p:sp>
        <p:nvSpPr>
          <p:cNvPr id="2284" name="Google Shape;2284;p200"/>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285" name="Google Shape;2285;p200"/>
          <p:cNvSpPr txBox="1"/>
          <p:nvPr/>
        </p:nvSpPr>
        <p:spPr>
          <a:xfrm>
            <a:off x="2276850" y="2179950"/>
            <a:ext cx="4764300" cy="915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AutoNum type="arabicPeriod"/>
            </a:pPr>
            <a:r>
              <a:rPr lang="en">
                <a:solidFill>
                  <a:schemeClr val="dk2"/>
                </a:solidFill>
              </a:rPr>
              <a:t>Students will </a:t>
            </a:r>
            <a:r>
              <a:rPr lang="en">
                <a:solidFill>
                  <a:schemeClr val="dk2"/>
                </a:solidFill>
              </a:rPr>
              <a:t>watch</a:t>
            </a:r>
            <a:r>
              <a:rPr lang="en">
                <a:solidFill>
                  <a:schemeClr val="dk2"/>
                </a:solidFill>
              </a:rPr>
              <a:t> the Generation Genius Symbiosis video and complete the </a:t>
            </a:r>
            <a:r>
              <a:rPr lang="en">
                <a:solidFill>
                  <a:srgbClr val="FF0000"/>
                </a:solidFill>
              </a:rPr>
              <a:t>GG: Symbiosis worksheet (118) </a:t>
            </a:r>
            <a:r>
              <a:rPr lang="en">
                <a:solidFill>
                  <a:schemeClr val="dk2"/>
                </a:solidFill>
              </a:rPr>
              <a:t>that is attached in Google Classroom.</a:t>
            </a:r>
            <a:endParaRPr>
              <a:solidFill>
                <a:schemeClr val="dk2"/>
              </a:solidFill>
            </a:endParaRPr>
          </a:p>
          <a:p>
            <a:pPr indent="0" lvl="0" marL="0" rtl="0" algn="l">
              <a:lnSpc>
                <a:spcPct val="115000"/>
              </a:lnSpc>
              <a:spcBef>
                <a:spcPts val="0"/>
              </a:spcBef>
              <a:spcAft>
                <a:spcPts val="0"/>
              </a:spcAft>
              <a:buNone/>
            </a:pPr>
            <a:r>
              <a:t/>
            </a:r>
            <a:endParaRPr>
              <a:solidFill>
                <a:schemeClr val="dk2"/>
              </a:solidFill>
            </a:endParaRPr>
          </a:p>
        </p:txBody>
      </p:sp>
      <p:sp>
        <p:nvSpPr>
          <p:cNvPr id="2286" name="Google Shape;2286;p200"/>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287" name="Google Shape;2287;p200"/>
          <p:cNvSpPr txBox="1"/>
          <p:nvPr/>
        </p:nvSpPr>
        <p:spPr>
          <a:xfrm>
            <a:off x="7622625" y="2411950"/>
            <a:ext cx="1417800" cy="23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06-LS2-2-</a:t>
            </a:r>
            <a:r>
              <a:rPr lang="en" sz="1200">
                <a:solidFill>
                  <a:schemeClr val="lt1"/>
                </a:solidFill>
                <a:latin typeface="Calibri"/>
                <a:ea typeface="Calibri"/>
                <a:cs typeface="Calibri"/>
                <a:sym typeface="Calibri"/>
              </a:rPr>
              <a:t>Students  will construct an explanation that predicts patterns of interactions among organisms across multiple ecosystems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291" name="Shape 2291"/>
        <p:cNvGrpSpPr/>
        <p:nvPr/>
      </p:nvGrpSpPr>
      <p:grpSpPr>
        <a:xfrm>
          <a:off x="0" y="0"/>
          <a:ext cx="0" cy="0"/>
          <a:chOff x="0" y="0"/>
          <a:chExt cx="0" cy="0"/>
        </a:xfrm>
      </p:grpSpPr>
      <p:pic>
        <p:nvPicPr>
          <p:cNvPr id="2292" name="Google Shape;2292;p20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293" name="Google Shape;2293;p20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4-26-23</a:t>
            </a:r>
            <a:endParaRPr b="1" sz="1600"/>
          </a:p>
        </p:txBody>
      </p:sp>
      <p:sp>
        <p:nvSpPr>
          <p:cNvPr id="2294" name="Google Shape;2294;p201"/>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organisms interact in an ecosystem.</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295" name="Google Shape;2295;p201"/>
          <p:cNvSpPr txBox="1"/>
          <p:nvPr>
            <p:ph idx="1" type="body"/>
          </p:nvPr>
        </p:nvSpPr>
        <p:spPr>
          <a:xfrm>
            <a:off x="2266200" y="758850"/>
            <a:ext cx="49449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700"/>
              <a:t>Standard: </a:t>
            </a:r>
            <a:r>
              <a:rPr b="1" lang="en" sz="1400">
                <a:solidFill>
                  <a:schemeClr val="dk1"/>
                </a:solidFill>
              </a:rPr>
              <a:t>Symbiosis &amp; Competition in Ecosystems</a:t>
            </a:r>
            <a:endParaRPr b="1" sz="1400"/>
          </a:p>
        </p:txBody>
      </p:sp>
      <p:sp>
        <p:nvSpPr>
          <p:cNvPr id="2296" name="Google Shape;2296;p201"/>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297" name="Google Shape;2297;p201"/>
          <p:cNvSpPr txBox="1"/>
          <p:nvPr/>
        </p:nvSpPr>
        <p:spPr>
          <a:xfrm>
            <a:off x="2392075" y="2179950"/>
            <a:ext cx="43692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a:t>
            </a:r>
            <a:r>
              <a:rPr lang="en">
                <a:solidFill>
                  <a:schemeClr val="dk2"/>
                </a:solidFill>
              </a:rPr>
              <a:t>Students will watch the attached videos about Symbiosis and then complete the </a:t>
            </a:r>
            <a:r>
              <a:rPr lang="en">
                <a:solidFill>
                  <a:srgbClr val="FF0000"/>
                </a:solidFill>
              </a:rPr>
              <a:t>Symbiosis Google Form (119) </a:t>
            </a:r>
            <a:r>
              <a:rPr lang="en">
                <a:solidFill>
                  <a:schemeClr val="dk2"/>
                </a:solidFill>
              </a:rPr>
              <a:t>that is attached in Google Classroom.</a:t>
            </a:r>
            <a:endParaRPr>
              <a:solidFill>
                <a:schemeClr val="dk2"/>
              </a:solidFill>
            </a:endParaRPr>
          </a:p>
          <a:p>
            <a:pPr indent="0" lvl="0" marL="0" rtl="0" algn="l">
              <a:lnSpc>
                <a:spcPct val="115000"/>
              </a:lnSpc>
              <a:spcBef>
                <a:spcPts val="0"/>
              </a:spcBef>
              <a:spcAft>
                <a:spcPts val="0"/>
              </a:spcAft>
              <a:buNone/>
            </a:pPr>
            <a:r>
              <a:t/>
            </a:r>
            <a:endParaRPr>
              <a:solidFill>
                <a:schemeClr val="dk2"/>
              </a:solidFill>
            </a:endParaRPr>
          </a:p>
        </p:txBody>
      </p:sp>
      <p:sp>
        <p:nvSpPr>
          <p:cNvPr id="2298" name="Google Shape;2298;p201"/>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299" name="Google Shape;2299;p201"/>
          <p:cNvSpPr txBox="1"/>
          <p:nvPr/>
        </p:nvSpPr>
        <p:spPr>
          <a:xfrm>
            <a:off x="7622625" y="2411950"/>
            <a:ext cx="1417800" cy="23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06-LS2-2-</a:t>
            </a:r>
            <a:r>
              <a:rPr lang="en" sz="1200">
                <a:solidFill>
                  <a:schemeClr val="lt1"/>
                </a:solidFill>
                <a:latin typeface="Calibri"/>
                <a:ea typeface="Calibri"/>
                <a:cs typeface="Calibri"/>
                <a:sym typeface="Calibri"/>
              </a:rPr>
              <a:t>Students  will construct an explanation that predicts patterns of interactions among organisms across multiple ecosystems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9" name="Shape 249"/>
        <p:cNvGrpSpPr/>
        <p:nvPr/>
      </p:nvGrpSpPr>
      <p:grpSpPr>
        <a:xfrm>
          <a:off x="0" y="0"/>
          <a:ext cx="0" cy="0"/>
          <a:chOff x="0" y="0"/>
          <a:chExt cx="0" cy="0"/>
        </a:xfrm>
      </p:grpSpPr>
      <p:pic>
        <p:nvPicPr>
          <p:cNvPr id="250" name="Google Shape;250;p3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51" name="Google Shape;251;p3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9-2-22</a:t>
            </a:r>
            <a:endParaRPr b="1" sz="1600"/>
          </a:p>
        </p:txBody>
      </p:sp>
      <p:sp>
        <p:nvSpPr>
          <p:cNvPr id="252" name="Google Shape;252;p31"/>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53" name="Google Shape;253;p31"/>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254" name="Google Shape;254;p31"/>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55" name="Google Shape;255;p31"/>
          <p:cNvSpPr txBox="1"/>
          <p:nvPr/>
        </p:nvSpPr>
        <p:spPr>
          <a:xfrm>
            <a:off x="2360250" y="2144200"/>
            <a:ext cx="4671000" cy="116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2"/>
                </a:solidFill>
              </a:rPr>
              <a:t>1. Finish the Earth, Sun, Moon notes.</a:t>
            </a:r>
            <a:endParaRPr sz="13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2"/>
                </a:solidFill>
              </a:rPr>
              <a:t>2. </a:t>
            </a:r>
            <a:r>
              <a:rPr lang="en" sz="1300">
                <a:solidFill>
                  <a:schemeClr val="dk2"/>
                </a:solidFill>
              </a:rPr>
              <a:t>Students</a:t>
            </a:r>
            <a:r>
              <a:rPr lang="en" sz="1300">
                <a:solidFill>
                  <a:schemeClr val="dk2"/>
                </a:solidFill>
              </a:rPr>
              <a:t> will use coordinates to plot the </a:t>
            </a:r>
            <a:r>
              <a:rPr lang="en" sz="1300">
                <a:solidFill>
                  <a:srgbClr val="FF0000"/>
                </a:solidFill>
              </a:rPr>
              <a:t>Phases of the Moon Graph (017).</a:t>
            </a:r>
            <a:endParaRPr sz="1300">
              <a:solidFill>
                <a:srgbClr val="FF0000"/>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2"/>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2"/>
              </a:solidFill>
            </a:endParaRPr>
          </a:p>
          <a:p>
            <a:pPr indent="0" lvl="0" marL="0" rtl="0" algn="l">
              <a:lnSpc>
                <a:spcPct val="115000"/>
              </a:lnSpc>
              <a:spcBef>
                <a:spcPts val="1600"/>
              </a:spcBef>
              <a:spcAft>
                <a:spcPts val="1600"/>
              </a:spcAft>
              <a:buNone/>
            </a:pPr>
            <a:r>
              <a:t/>
            </a:r>
            <a:endParaRPr sz="1300">
              <a:solidFill>
                <a:schemeClr val="dk2"/>
              </a:solidFill>
            </a:endParaRPr>
          </a:p>
        </p:txBody>
      </p:sp>
      <p:sp>
        <p:nvSpPr>
          <p:cNvPr id="256" name="Google Shape;256;p31"/>
          <p:cNvSpPr txBox="1"/>
          <p:nvPr/>
        </p:nvSpPr>
        <p:spPr>
          <a:xfrm>
            <a:off x="7759400" y="187200"/>
            <a:ext cx="1214100" cy="21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moon phases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eclipses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tides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seasons</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57" name="Google Shape;257;p31"/>
          <p:cNvSpPr txBox="1"/>
          <p:nvPr/>
        </p:nvSpPr>
        <p:spPr>
          <a:xfrm>
            <a:off x="7759400" y="2179950"/>
            <a:ext cx="1214100" cy="25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06-ESS1-1. </a:t>
            </a:r>
            <a:r>
              <a:rPr lang="en" sz="1200">
                <a:solidFill>
                  <a:srgbClr val="FFFFFF"/>
                </a:solidFill>
                <a:latin typeface="Calibri"/>
                <a:ea typeface="Calibri"/>
                <a:cs typeface="Calibri"/>
                <a:sym typeface="Calibri"/>
              </a:rPr>
              <a:t>Students will develop and use a model of the Earth-sun-moon system to describe the cyclic patterns of lunar phases, eclipses of the sun and moon, and seasons.  </a:t>
            </a:r>
            <a:r>
              <a:rPr b="1" lang="en" sz="1200">
                <a:solidFill>
                  <a:srgbClr val="FFFFFF"/>
                </a:solidFill>
                <a:latin typeface="Calibri"/>
                <a:ea typeface="Calibri"/>
                <a:cs typeface="Calibri"/>
                <a:sym typeface="Calibri"/>
              </a:rPr>
              <a:t>(DOK 3)</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03" name="Shape 2303"/>
        <p:cNvGrpSpPr/>
        <p:nvPr/>
      </p:nvGrpSpPr>
      <p:grpSpPr>
        <a:xfrm>
          <a:off x="0" y="0"/>
          <a:ext cx="0" cy="0"/>
          <a:chOff x="0" y="0"/>
          <a:chExt cx="0" cy="0"/>
        </a:xfrm>
      </p:grpSpPr>
      <p:pic>
        <p:nvPicPr>
          <p:cNvPr id="2304" name="Google Shape;2304;p20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305" name="Google Shape;2305;p20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4-27/28-23</a:t>
            </a:r>
            <a:endParaRPr b="1" sz="1600"/>
          </a:p>
        </p:txBody>
      </p:sp>
      <p:sp>
        <p:nvSpPr>
          <p:cNvPr id="2306" name="Google Shape;2306;p202"/>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matter &amp; energy are cycled through an ecosystem.</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307" name="Google Shape;2307;p202"/>
          <p:cNvSpPr txBox="1"/>
          <p:nvPr>
            <p:ph idx="1" type="body"/>
          </p:nvPr>
        </p:nvSpPr>
        <p:spPr>
          <a:xfrm>
            <a:off x="2266200" y="758850"/>
            <a:ext cx="49449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700"/>
              <a:t>Standard: </a:t>
            </a:r>
            <a:r>
              <a:rPr b="1" lang="en" sz="1400">
                <a:solidFill>
                  <a:schemeClr val="dk1"/>
                </a:solidFill>
              </a:rPr>
              <a:t>Food Webs i</a:t>
            </a:r>
            <a:r>
              <a:rPr b="1" lang="en" sz="1400">
                <a:solidFill>
                  <a:schemeClr val="dk1"/>
                </a:solidFill>
              </a:rPr>
              <a:t>n Ecosystems</a:t>
            </a:r>
            <a:endParaRPr b="1" sz="1400"/>
          </a:p>
        </p:txBody>
      </p:sp>
      <p:sp>
        <p:nvSpPr>
          <p:cNvPr id="2308" name="Google Shape;2308;p202"/>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309" name="Google Shape;2309;p202"/>
          <p:cNvSpPr txBox="1"/>
          <p:nvPr/>
        </p:nvSpPr>
        <p:spPr>
          <a:xfrm>
            <a:off x="2276850" y="2179950"/>
            <a:ext cx="4764300" cy="915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AutoNum type="arabicPeriod"/>
            </a:pPr>
            <a:r>
              <a:rPr lang="en">
                <a:solidFill>
                  <a:schemeClr val="dk2"/>
                </a:solidFill>
              </a:rPr>
              <a:t>Bellringer: What do the arrows in a food web show?</a:t>
            </a:r>
            <a:endParaRPr>
              <a:solidFill>
                <a:schemeClr val="dk2"/>
              </a:solidFill>
            </a:endParaRPr>
          </a:p>
          <a:p>
            <a:pPr indent="-317500" lvl="0" marL="457200" rtl="0" algn="l">
              <a:lnSpc>
                <a:spcPct val="115000"/>
              </a:lnSpc>
              <a:spcBef>
                <a:spcPts val="0"/>
              </a:spcBef>
              <a:spcAft>
                <a:spcPts val="0"/>
              </a:spcAft>
              <a:buClr>
                <a:schemeClr val="dk2"/>
              </a:buClr>
              <a:buSzPts val="1400"/>
              <a:buAutoNum type="arabicPeriod"/>
            </a:pPr>
            <a:r>
              <a:rPr lang="en">
                <a:solidFill>
                  <a:schemeClr val="dk2"/>
                </a:solidFill>
              </a:rPr>
              <a:t>Students will do the </a:t>
            </a:r>
            <a:r>
              <a:rPr lang="en">
                <a:solidFill>
                  <a:srgbClr val="FF0000"/>
                </a:solidFill>
              </a:rPr>
              <a:t>Create a Food Web activity (120) </a:t>
            </a:r>
            <a:r>
              <a:rPr lang="en">
                <a:solidFill>
                  <a:schemeClr val="dk2"/>
                </a:solidFill>
              </a:rPr>
              <a:t>posted in Google Classroom.</a:t>
            </a:r>
            <a:endParaRPr>
              <a:solidFill>
                <a:schemeClr val="dk2"/>
              </a:solidFill>
            </a:endParaRPr>
          </a:p>
          <a:p>
            <a:pPr indent="0" lvl="0" marL="0" rtl="0" algn="l">
              <a:lnSpc>
                <a:spcPct val="115000"/>
              </a:lnSpc>
              <a:spcBef>
                <a:spcPts val="0"/>
              </a:spcBef>
              <a:spcAft>
                <a:spcPts val="0"/>
              </a:spcAft>
              <a:buNone/>
            </a:pPr>
            <a:r>
              <a:t/>
            </a:r>
            <a:endParaRPr sz="1200">
              <a:solidFill>
                <a:schemeClr val="dk2"/>
              </a:solidFill>
            </a:endParaRPr>
          </a:p>
        </p:txBody>
      </p:sp>
      <p:sp>
        <p:nvSpPr>
          <p:cNvPr id="2310" name="Google Shape;2310;p202"/>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311" name="Google Shape;2311;p202"/>
          <p:cNvSpPr txBox="1"/>
          <p:nvPr/>
        </p:nvSpPr>
        <p:spPr>
          <a:xfrm>
            <a:off x="7622625" y="2411950"/>
            <a:ext cx="1417800" cy="23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06-LS2-3-</a:t>
            </a:r>
            <a:r>
              <a:rPr lang="en" sz="1200">
                <a:solidFill>
                  <a:schemeClr val="lt1"/>
                </a:solidFill>
                <a:latin typeface="Calibri"/>
                <a:ea typeface="Calibri"/>
                <a:cs typeface="Calibri"/>
                <a:sym typeface="Calibri"/>
              </a:rPr>
              <a:t>Students  will develop a model to describe the cycling of matter and flow of </a:t>
            </a:r>
            <a:r>
              <a:rPr lang="en" sz="1200">
                <a:solidFill>
                  <a:schemeClr val="lt1"/>
                </a:solidFill>
                <a:latin typeface="Calibri"/>
                <a:ea typeface="Calibri"/>
                <a:cs typeface="Calibri"/>
                <a:sym typeface="Calibri"/>
              </a:rPr>
              <a:t>energy</a:t>
            </a:r>
            <a:r>
              <a:rPr lang="en" sz="1200">
                <a:solidFill>
                  <a:schemeClr val="lt1"/>
                </a:solidFill>
                <a:latin typeface="Calibri"/>
                <a:ea typeface="Calibri"/>
                <a:cs typeface="Calibri"/>
                <a:sym typeface="Calibri"/>
              </a:rPr>
              <a:t> among living and nonliving parts of an </a:t>
            </a:r>
            <a:r>
              <a:rPr lang="en" sz="1200">
                <a:solidFill>
                  <a:schemeClr val="lt1"/>
                </a:solidFill>
                <a:latin typeface="Calibri"/>
                <a:ea typeface="Calibri"/>
                <a:cs typeface="Calibri"/>
                <a:sym typeface="Calibri"/>
              </a:rPr>
              <a:t>ecosystem</a:t>
            </a:r>
            <a:r>
              <a:rPr lang="en" sz="1200">
                <a:solidFill>
                  <a:schemeClr val="lt1"/>
                </a:solidFill>
                <a:latin typeface="Calibri"/>
                <a:ea typeface="Calibri"/>
                <a:cs typeface="Calibri"/>
                <a:sym typeface="Calibri"/>
              </a:rPr>
              <a:t>.</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15" name="Shape 2315"/>
        <p:cNvGrpSpPr/>
        <p:nvPr/>
      </p:nvGrpSpPr>
      <p:grpSpPr>
        <a:xfrm>
          <a:off x="0" y="0"/>
          <a:ext cx="0" cy="0"/>
          <a:chOff x="0" y="0"/>
          <a:chExt cx="0" cy="0"/>
        </a:xfrm>
      </p:grpSpPr>
      <p:pic>
        <p:nvPicPr>
          <p:cNvPr id="2316" name="Google Shape;2316;p20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317" name="Google Shape;2317;p20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a:t>
            </a:r>
            <a:r>
              <a:rPr b="1" lang="en" sz="1600"/>
              <a:t>-1-23</a:t>
            </a:r>
            <a:endParaRPr b="1" sz="1600"/>
          </a:p>
        </p:txBody>
      </p:sp>
      <p:sp>
        <p:nvSpPr>
          <p:cNvPr id="2318" name="Google Shape;2318;p203"/>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matter &amp; energy are cycled through an ecosystem.</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319" name="Google Shape;2319;p203"/>
          <p:cNvSpPr txBox="1"/>
          <p:nvPr>
            <p:ph idx="1" type="body"/>
          </p:nvPr>
        </p:nvSpPr>
        <p:spPr>
          <a:xfrm>
            <a:off x="2266200" y="758850"/>
            <a:ext cx="49449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700"/>
              <a:t>Standard: </a:t>
            </a:r>
            <a:r>
              <a:rPr b="1" lang="en" sz="1400">
                <a:solidFill>
                  <a:schemeClr val="dk1"/>
                </a:solidFill>
              </a:rPr>
              <a:t>Food Webs in Ecosystems</a:t>
            </a:r>
            <a:endParaRPr b="1" sz="1400"/>
          </a:p>
        </p:txBody>
      </p:sp>
      <p:sp>
        <p:nvSpPr>
          <p:cNvPr id="2320" name="Google Shape;2320;p203"/>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321" name="Google Shape;2321;p203"/>
          <p:cNvSpPr txBox="1"/>
          <p:nvPr/>
        </p:nvSpPr>
        <p:spPr>
          <a:xfrm>
            <a:off x="2276850" y="2179950"/>
            <a:ext cx="4764300" cy="915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AutoNum type="arabicPeriod"/>
            </a:pPr>
            <a:r>
              <a:rPr lang="en">
                <a:solidFill>
                  <a:schemeClr val="dk2"/>
                </a:solidFill>
              </a:rPr>
              <a:t>Students will do the </a:t>
            </a:r>
            <a:r>
              <a:rPr lang="en">
                <a:solidFill>
                  <a:srgbClr val="FF0000"/>
                </a:solidFill>
              </a:rPr>
              <a:t>Food Web Slides activity (121) </a:t>
            </a:r>
            <a:r>
              <a:rPr lang="en">
                <a:solidFill>
                  <a:schemeClr val="dk2"/>
                </a:solidFill>
              </a:rPr>
              <a:t>posted in Google Classroom.</a:t>
            </a:r>
            <a:endParaRPr>
              <a:solidFill>
                <a:schemeClr val="dk2"/>
              </a:solidFill>
            </a:endParaRPr>
          </a:p>
          <a:p>
            <a:pPr indent="0" lvl="0" marL="0" rtl="0" algn="l">
              <a:lnSpc>
                <a:spcPct val="115000"/>
              </a:lnSpc>
              <a:spcBef>
                <a:spcPts val="0"/>
              </a:spcBef>
              <a:spcAft>
                <a:spcPts val="0"/>
              </a:spcAft>
              <a:buNone/>
            </a:pPr>
            <a:r>
              <a:t/>
            </a:r>
            <a:endParaRPr sz="1200">
              <a:solidFill>
                <a:schemeClr val="dk2"/>
              </a:solidFill>
            </a:endParaRPr>
          </a:p>
        </p:txBody>
      </p:sp>
      <p:sp>
        <p:nvSpPr>
          <p:cNvPr id="2322" name="Google Shape;2322;p203"/>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323" name="Google Shape;2323;p203"/>
          <p:cNvSpPr txBox="1"/>
          <p:nvPr/>
        </p:nvSpPr>
        <p:spPr>
          <a:xfrm>
            <a:off x="7622625" y="2411950"/>
            <a:ext cx="1417800" cy="23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06-LS2-3-</a:t>
            </a:r>
            <a:r>
              <a:rPr lang="en" sz="1200">
                <a:solidFill>
                  <a:schemeClr val="lt1"/>
                </a:solidFill>
                <a:latin typeface="Calibri"/>
                <a:ea typeface="Calibri"/>
                <a:cs typeface="Calibri"/>
                <a:sym typeface="Calibri"/>
              </a:rPr>
              <a:t>Students  will develop a model to describe the cycling of matter and flow of energy among living and nonliving parts of an ecosystem.</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27" name="Shape 2327"/>
        <p:cNvGrpSpPr/>
        <p:nvPr/>
      </p:nvGrpSpPr>
      <p:grpSpPr>
        <a:xfrm>
          <a:off x="0" y="0"/>
          <a:ext cx="0" cy="0"/>
          <a:chOff x="0" y="0"/>
          <a:chExt cx="0" cy="0"/>
        </a:xfrm>
      </p:grpSpPr>
      <p:pic>
        <p:nvPicPr>
          <p:cNvPr id="2328" name="Google Shape;2328;p20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329" name="Google Shape;2329;p20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5-3-23</a:t>
            </a:r>
            <a:endParaRPr b="1" sz="1600"/>
          </a:p>
        </p:txBody>
      </p:sp>
      <p:sp>
        <p:nvSpPr>
          <p:cNvPr id="2330" name="Google Shape;2330;p204"/>
          <p:cNvSpPr txBox="1"/>
          <p:nvPr>
            <p:ph idx="1" type="body"/>
          </p:nvPr>
        </p:nvSpPr>
        <p:spPr>
          <a:xfrm>
            <a:off x="2266200" y="1111050"/>
            <a:ext cx="4774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rPr>
              <a:t>I will describe the effects of biotic &amp; abiotic factors in an ecosystem.</a:t>
            </a:r>
            <a:endParaRPr i="1" sz="15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331" name="Google Shape;2331;p204"/>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Biotic &amp; Abiotic Factors in Ecosystems</a:t>
            </a:r>
            <a:endParaRPr b="1" sz="1500"/>
          </a:p>
        </p:txBody>
      </p:sp>
      <p:sp>
        <p:nvSpPr>
          <p:cNvPr id="2332" name="Google Shape;2332;p204"/>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333" name="Google Shape;2333;p204"/>
          <p:cNvSpPr txBox="1"/>
          <p:nvPr/>
        </p:nvSpPr>
        <p:spPr>
          <a:xfrm>
            <a:off x="2276850" y="2179950"/>
            <a:ext cx="46845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rPr>
              <a:t>1. Students will complete the Backyard Bingo Activities #1 (112) &amp; #2 (112A) posted in Google Classroom.</a:t>
            </a:r>
            <a:endParaRPr sz="1600">
              <a:solidFill>
                <a:schemeClr val="dk1"/>
              </a:solidFill>
            </a:endParaRPr>
          </a:p>
        </p:txBody>
      </p:sp>
      <p:sp>
        <p:nvSpPr>
          <p:cNvPr id="2334" name="Google Shape;2334;p204"/>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335" name="Google Shape;2335;p204"/>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06-LS2-1-</a:t>
            </a:r>
            <a:r>
              <a:rPr lang="en" sz="1200">
                <a:solidFill>
                  <a:schemeClr val="lt1"/>
                </a:solidFill>
                <a:latin typeface="Calibri"/>
                <a:ea typeface="Calibri"/>
                <a:cs typeface="Calibri"/>
                <a:sym typeface="Calibri"/>
              </a:rPr>
              <a:t>Students  will analyze and interpret data to provide evidence for the effects of resource availability on organisms and populations of organisms in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39" name="Shape 2339"/>
        <p:cNvGrpSpPr/>
        <p:nvPr/>
      </p:nvGrpSpPr>
      <p:grpSpPr>
        <a:xfrm>
          <a:off x="0" y="0"/>
          <a:ext cx="0" cy="0"/>
          <a:chOff x="0" y="0"/>
          <a:chExt cx="0" cy="0"/>
        </a:xfrm>
      </p:grpSpPr>
      <p:pic>
        <p:nvPicPr>
          <p:cNvPr id="2340" name="Google Shape;2340;p20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341" name="Google Shape;2341;p20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5-2-23</a:t>
            </a:r>
            <a:endParaRPr b="1" sz="1600"/>
          </a:p>
        </p:txBody>
      </p:sp>
      <p:sp>
        <p:nvSpPr>
          <p:cNvPr id="2342" name="Google Shape;2342;p205"/>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matter &amp; energy are cycled through an ecosystem.</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343" name="Google Shape;2343;p205"/>
          <p:cNvSpPr txBox="1"/>
          <p:nvPr>
            <p:ph idx="1" type="body"/>
          </p:nvPr>
        </p:nvSpPr>
        <p:spPr>
          <a:xfrm>
            <a:off x="2266200" y="758850"/>
            <a:ext cx="49449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700"/>
              <a:t>Standard: </a:t>
            </a:r>
            <a:r>
              <a:rPr b="1" lang="en" sz="1400">
                <a:solidFill>
                  <a:schemeClr val="dk1"/>
                </a:solidFill>
              </a:rPr>
              <a:t>Food Webs in Ecosystems</a:t>
            </a:r>
            <a:endParaRPr b="1" sz="1400"/>
          </a:p>
        </p:txBody>
      </p:sp>
      <p:sp>
        <p:nvSpPr>
          <p:cNvPr id="2344" name="Google Shape;2344;p205"/>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345" name="Google Shape;2345;p205"/>
          <p:cNvSpPr txBox="1"/>
          <p:nvPr/>
        </p:nvSpPr>
        <p:spPr>
          <a:xfrm>
            <a:off x="2276850" y="2179950"/>
            <a:ext cx="4764300" cy="766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AutoNum type="arabicPeriod"/>
            </a:pPr>
            <a:r>
              <a:rPr lang="en">
                <a:solidFill>
                  <a:schemeClr val="dk2"/>
                </a:solidFill>
              </a:rPr>
              <a:t>Students will complete the </a:t>
            </a:r>
            <a:r>
              <a:rPr lang="en">
                <a:solidFill>
                  <a:srgbClr val="FF0000"/>
                </a:solidFill>
              </a:rPr>
              <a:t>Food chains &amp; Food webs worksheet (124)</a:t>
            </a:r>
            <a:r>
              <a:rPr lang="en">
                <a:solidFill>
                  <a:schemeClr val="dk2"/>
                </a:solidFill>
              </a:rPr>
              <a:t> posted in Google Classroom.</a:t>
            </a:r>
            <a:endParaRPr>
              <a:solidFill>
                <a:schemeClr val="dk2"/>
              </a:solidFill>
            </a:endParaRPr>
          </a:p>
        </p:txBody>
      </p:sp>
      <p:sp>
        <p:nvSpPr>
          <p:cNvPr id="2346" name="Google Shape;2346;p205"/>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347" name="Google Shape;2347;p205"/>
          <p:cNvSpPr txBox="1"/>
          <p:nvPr/>
        </p:nvSpPr>
        <p:spPr>
          <a:xfrm>
            <a:off x="7622625" y="2411950"/>
            <a:ext cx="1417800" cy="23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06-LS2-3-</a:t>
            </a:r>
            <a:r>
              <a:rPr lang="en" sz="1200">
                <a:solidFill>
                  <a:schemeClr val="lt1"/>
                </a:solidFill>
                <a:latin typeface="Calibri"/>
                <a:ea typeface="Calibri"/>
                <a:cs typeface="Calibri"/>
                <a:sym typeface="Calibri"/>
              </a:rPr>
              <a:t>Students  will develop a model to describe the cycling of matter and flow of energy among living and nonliving parts of an ecosystem.</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51" name="Shape 2351"/>
        <p:cNvGrpSpPr/>
        <p:nvPr/>
      </p:nvGrpSpPr>
      <p:grpSpPr>
        <a:xfrm>
          <a:off x="0" y="0"/>
          <a:ext cx="0" cy="0"/>
          <a:chOff x="0" y="0"/>
          <a:chExt cx="0" cy="0"/>
        </a:xfrm>
      </p:grpSpPr>
      <p:pic>
        <p:nvPicPr>
          <p:cNvPr id="2352" name="Google Shape;2352;p20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353" name="Google Shape;2353;p20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5-4-23</a:t>
            </a:r>
            <a:endParaRPr b="1" sz="1600"/>
          </a:p>
        </p:txBody>
      </p:sp>
      <p:sp>
        <p:nvSpPr>
          <p:cNvPr id="2354" name="Google Shape;2354;p206"/>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matter &amp; energy are cycled through an ecosystem.</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355" name="Google Shape;2355;p206"/>
          <p:cNvSpPr txBox="1"/>
          <p:nvPr>
            <p:ph idx="1" type="body"/>
          </p:nvPr>
        </p:nvSpPr>
        <p:spPr>
          <a:xfrm>
            <a:off x="2266200" y="758850"/>
            <a:ext cx="49449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700"/>
              <a:t>Standard: </a:t>
            </a:r>
            <a:r>
              <a:rPr b="1" lang="en" sz="1400">
                <a:solidFill>
                  <a:schemeClr val="dk1"/>
                </a:solidFill>
              </a:rPr>
              <a:t>Food Webs in Ecosystems</a:t>
            </a:r>
            <a:endParaRPr b="1" sz="1400"/>
          </a:p>
        </p:txBody>
      </p:sp>
      <p:sp>
        <p:nvSpPr>
          <p:cNvPr id="2356" name="Google Shape;2356;p206"/>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357" name="Google Shape;2357;p206"/>
          <p:cNvSpPr txBox="1"/>
          <p:nvPr/>
        </p:nvSpPr>
        <p:spPr>
          <a:xfrm>
            <a:off x="2276850" y="2179950"/>
            <a:ext cx="4764300" cy="7662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AutoNum type="arabicPeriod"/>
            </a:pPr>
            <a:r>
              <a:rPr lang="en">
                <a:solidFill>
                  <a:schemeClr val="dk2"/>
                </a:solidFill>
              </a:rPr>
              <a:t>Students will complete the </a:t>
            </a:r>
            <a:r>
              <a:rPr lang="en">
                <a:solidFill>
                  <a:srgbClr val="FF0000"/>
                </a:solidFill>
              </a:rPr>
              <a:t>Ecosystems Quiz (125) </a:t>
            </a:r>
            <a:r>
              <a:rPr lang="en">
                <a:solidFill>
                  <a:schemeClr val="dk2"/>
                </a:solidFill>
              </a:rPr>
              <a:t>posted in Google Classroom.</a:t>
            </a:r>
            <a:endParaRPr>
              <a:solidFill>
                <a:schemeClr val="dk2"/>
              </a:solidFill>
            </a:endParaRPr>
          </a:p>
          <a:p>
            <a:pPr indent="-317500" lvl="0" marL="457200" rtl="0" algn="l">
              <a:lnSpc>
                <a:spcPct val="115000"/>
              </a:lnSpc>
              <a:spcBef>
                <a:spcPts val="0"/>
              </a:spcBef>
              <a:spcAft>
                <a:spcPts val="0"/>
              </a:spcAft>
              <a:buClr>
                <a:schemeClr val="dk2"/>
              </a:buClr>
              <a:buSzPts val="1400"/>
              <a:buAutoNum type="arabicPeriod"/>
            </a:pPr>
            <a:r>
              <a:rPr lang="en">
                <a:solidFill>
                  <a:schemeClr val="dk2"/>
                </a:solidFill>
              </a:rPr>
              <a:t>2. Students will complete the Biomes coloring packet, after the quiz.</a:t>
            </a:r>
            <a:endParaRPr>
              <a:solidFill>
                <a:schemeClr val="dk2"/>
              </a:solidFill>
            </a:endParaRPr>
          </a:p>
        </p:txBody>
      </p:sp>
      <p:sp>
        <p:nvSpPr>
          <p:cNvPr id="2358" name="Google Shape;2358;p206"/>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359" name="Google Shape;2359;p206"/>
          <p:cNvSpPr txBox="1"/>
          <p:nvPr/>
        </p:nvSpPr>
        <p:spPr>
          <a:xfrm>
            <a:off x="7622625" y="2411950"/>
            <a:ext cx="1417800" cy="23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06-LS2-3-</a:t>
            </a:r>
            <a:r>
              <a:rPr lang="en" sz="1200">
                <a:solidFill>
                  <a:schemeClr val="lt1"/>
                </a:solidFill>
                <a:latin typeface="Calibri"/>
                <a:ea typeface="Calibri"/>
                <a:cs typeface="Calibri"/>
                <a:sym typeface="Calibri"/>
              </a:rPr>
              <a:t>Students  will develop a model to describe the cycling of matter and flow of energy among living and nonliving parts of an ecosystem.</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63" name="Shape 2363"/>
        <p:cNvGrpSpPr/>
        <p:nvPr/>
      </p:nvGrpSpPr>
      <p:grpSpPr>
        <a:xfrm>
          <a:off x="0" y="0"/>
          <a:ext cx="0" cy="0"/>
          <a:chOff x="0" y="0"/>
          <a:chExt cx="0" cy="0"/>
        </a:xfrm>
      </p:grpSpPr>
      <p:pic>
        <p:nvPicPr>
          <p:cNvPr id="2364" name="Google Shape;2364;p20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365" name="Google Shape;2365;p20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5-5-23</a:t>
            </a:r>
            <a:endParaRPr b="1" sz="1600"/>
          </a:p>
        </p:txBody>
      </p:sp>
      <p:sp>
        <p:nvSpPr>
          <p:cNvPr id="2366" name="Google Shape;2366;p207"/>
          <p:cNvSpPr txBox="1"/>
          <p:nvPr>
            <p:ph idx="1" type="body"/>
          </p:nvPr>
        </p:nvSpPr>
        <p:spPr>
          <a:xfrm>
            <a:off x="2266200" y="1111050"/>
            <a:ext cx="4774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rPr>
              <a:t>I will describe the effects of biotic &amp; abiotic factors in an ecosystem.</a:t>
            </a:r>
            <a:endParaRPr i="1" sz="15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367" name="Google Shape;2367;p207"/>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Biotic &amp; Abiotic Factors in Ecosystems</a:t>
            </a:r>
            <a:endParaRPr b="1" sz="1500"/>
          </a:p>
        </p:txBody>
      </p:sp>
      <p:sp>
        <p:nvSpPr>
          <p:cNvPr id="2368" name="Google Shape;2368;p207"/>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369" name="Google Shape;2369;p207"/>
          <p:cNvSpPr txBox="1"/>
          <p:nvPr/>
        </p:nvSpPr>
        <p:spPr>
          <a:xfrm>
            <a:off x="2276850" y="2179950"/>
            <a:ext cx="4684500" cy="915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2"/>
                </a:solidFill>
              </a:rPr>
              <a:t>	</a:t>
            </a:r>
            <a:r>
              <a:rPr b="1" lang="en" sz="2600">
                <a:solidFill>
                  <a:srgbClr val="FF0000"/>
                </a:solidFill>
              </a:rPr>
              <a:t>NO SCHOOL</a:t>
            </a:r>
            <a:endParaRPr b="1" sz="2600">
              <a:solidFill>
                <a:srgbClr val="FF0000"/>
              </a:solidFill>
            </a:endParaRPr>
          </a:p>
        </p:txBody>
      </p:sp>
      <p:sp>
        <p:nvSpPr>
          <p:cNvPr id="2370" name="Google Shape;2370;p207"/>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371" name="Google Shape;2371;p207"/>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06-LS2-1-</a:t>
            </a:r>
            <a:r>
              <a:rPr lang="en" sz="1200">
                <a:solidFill>
                  <a:schemeClr val="lt1"/>
                </a:solidFill>
                <a:latin typeface="Calibri"/>
                <a:ea typeface="Calibri"/>
                <a:cs typeface="Calibri"/>
                <a:sym typeface="Calibri"/>
              </a:rPr>
              <a:t>Students  will analyze and interpret data to provide evidence for the effects of resource availability on organisms and populations of organisms in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75" name="Shape 2375"/>
        <p:cNvGrpSpPr/>
        <p:nvPr/>
      </p:nvGrpSpPr>
      <p:grpSpPr>
        <a:xfrm>
          <a:off x="0" y="0"/>
          <a:ext cx="0" cy="0"/>
          <a:chOff x="0" y="0"/>
          <a:chExt cx="0" cy="0"/>
        </a:xfrm>
      </p:grpSpPr>
      <p:pic>
        <p:nvPicPr>
          <p:cNvPr id="2376" name="Google Shape;2376;p20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377" name="Google Shape;2377;p20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5-8-23</a:t>
            </a:r>
            <a:endParaRPr b="1" sz="1600"/>
          </a:p>
        </p:txBody>
      </p:sp>
      <p:sp>
        <p:nvSpPr>
          <p:cNvPr id="2378" name="Google Shape;2378;p208"/>
          <p:cNvSpPr txBox="1"/>
          <p:nvPr>
            <p:ph idx="1" type="body"/>
          </p:nvPr>
        </p:nvSpPr>
        <p:spPr>
          <a:xfrm>
            <a:off x="2396700" y="1111050"/>
            <a:ext cx="4606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will use my schema to explain how landforms were created in the US National Parks.</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379" name="Google Shape;2379;p208"/>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NATIONAL PARKS TEAM ACTIVITY</a:t>
            </a:r>
            <a:endParaRPr b="1" sz="1500"/>
          </a:p>
        </p:txBody>
      </p:sp>
      <p:sp>
        <p:nvSpPr>
          <p:cNvPr id="2380" name="Google Shape;2380;p208"/>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381" name="Google Shape;2381;p208"/>
          <p:cNvSpPr txBox="1"/>
          <p:nvPr/>
        </p:nvSpPr>
        <p:spPr>
          <a:xfrm>
            <a:off x="2276850" y="2179950"/>
            <a:ext cx="4684500" cy="915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AutoNum type="arabicPeriod"/>
            </a:pPr>
            <a:r>
              <a:rPr lang="en">
                <a:solidFill>
                  <a:schemeClr val="dk2"/>
                </a:solidFill>
              </a:rPr>
              <a:t>Students will watch an introductory video about Yellowstone National Park that is attached in GC.</a:t>
            </a:r>
            <a:endParaRPr>
              <a:solidFill>
                <a:schemeClr val="dk2"/>
              </a:solidFill>
            </a:endParaRPr>
          </a:p>
        </p:txBody>
      </p:sp>
      <p:sp>
        <p:nvSpPr>
          <p:cNvPr id="2382" name="Google Shape;2382;p208"/>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383" name="Google Shape;2383;p208"/>
          <p:cNvSpPr txBox="1"/>
          <p:nvPr/>
        </p:nvSpPr>
        <p:spPr>
          <a:xfrm>
            <a:off x="7622625" y="2411950"/>
            <a:ext cx="1417800" cy="23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06-LS2-3-</a:t>
            </a:r>
            <a:r>
              <a:rPr lang="en" sz="1200">
                <a:solidFill>
                  <a:schemeClr val="lt1"/>
                </a:solidFill>
                <a:latin typeface="Calibri"/>
                <a:ea typeface="Calibri"/>
                <a:cs typeface="Calibri"/>
                <a:sym typeface="Calibri"/>
              </a:rPr>
              <a:t>Students  will develop a model to describe the cycling of matter and flow of energy among living and nonliving parts of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87" name="Shape 2387"/>
        <p:cNvGrpSpPr/>
        <p:nvPr/>
      </p:nvGrpSpPr>
      <p:grpSpPr>
        <a:xfrm>
          <a:off x="0" y="0"/>
          <a:ext cx="0" cy="0"/>
          <a:chOff x="0" y="0"/>
          <a:chExt cx="0" cy="0"/>
        </a:xfrm>
      </p:grpSpPr>
      <p:pic>
        <p:nvPicPr>
          <p:cNvPr id="2388" name="Google Shape;2388;p20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389" name="Google Shape;2389;p20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5-9-23</a:t>
            </a:r>
            <a:endParaRPr b="1" sz="1600"/>
          </a:p>
        </p:txBody>
      </p:sp>
      <p:sp>
        <p:nvSpPr>
          <p:cNvPr id="2390" name="Google Shape;2390;p209"/>
          <p:cNvSpPr txBox="1"/>
          <p:nvPr>
            <p:ph idx="1" type="body"/>
          </p:nvPr>
        </p:nvSpPr>
        <p:spPr>
          <a:xfrm>
            <a:off x="2396700" y="1111050"/>
            <a:ext cx="4606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will use my schema to explain how landforms were created in the US National Parks.</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391" name="Google Shape;2391;p209"/>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NATIONAL PARKS TEAM ACTIVITY</a:t>
            </a:r>
            <a:endParaRPr b="1" sz="1500"/>
          </a:p>
        </p:txBody>
      </p:sp>
      <p:sp>
        <p:nvSpPr>
          <p:cNvPr id="2392" name="Google Shape;2392;p209"/>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393" name="Google Shape;2393;p209"/>
          <p:cNvSpPr txBox="1"/>
          <p:nvPr/>
        </p:nvSpPr>
        <p:spPr>
          <a:xfrm>
            <a:off x="2276850" y="2179950"/>
            <a:ext cx="4684500" cy="915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AutoNum type="arabicPeriod"/>
            </a:pPr>
            <a:r>
              <a:rPr lang="en">
                <a:solidFill>
                  <a:schemeClr val="dk2"/>
                </a:solidFill>
              </a:rPr>
              <a:t>Students will </a:t>
            </a:r>
            <a:r>
              <a:rPr lang="en">
                <a:solidFill>
                  <a:schemeClr val="dk2"/>
                </a:solidFill>
              </a:rPr>
              <a:t>complete</a:t>
            </a:r>
            <a:r>
              <a:rPr lang="en">
                <a:solidFill>
                  <a:schemeClr val="dk2"/>
                </a:solidFill>
              </a:rPr>
              <a:t> the Yellowstone National Park Expedition Packet (Park Day-2) that is attached in GC.</a:t>
            </a:r>
            <a:endParaRPr>
              <a:solidFill>
                <a:schemeClr val="dk2"/>
              </a:solidFill>
            </a:endParaRPr>
          </a:p>
        </p:txBody>
      </p:sp>
      <p:sp>
        <p:nvSpPr>
          <p:cNvPr id="2394" name="Google Shape;2394;p209"/>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395" name="Google Shape;2395;p209"/>
          <p:cNvSpPr txBox="1"/>
          <p:nvPr/>
        </p:nvSpPr>
        <p:spPr>
          <a:xfrm>
            <a:off x="7622625" y="2411950"/>
            <a:ext cx="1417800" cy="23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06-LS2-3-</a:t>
            </a:r>
            <a:r>
              <a:rPr lang="en" sz="1200">
                <a:solidFill>
                  <a:schemeClr val="lt1"/>
                </a:solidFill>
                <a:latin typeface="Calibri"/>
                <a:ea typeface="Calibri"/>
                <a:cs typeface="Calibri"/>
                <a:sym typeface="Calibri"/>
              </a:rPr>
              <a:t>Students  will develop a model to describe the cycling of matter and flow of energy among living and nonliving parts of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399" name="Shape 2399"/>
        <p:cNvGrpSpPr/>
        <p:nvPr/>
      </p:nvGrpSpPr>
      <p:grpSpPr>
        <a:xfrm>
          <a:off x="0" y="0"/>
          <a:ext cx="0" cy="0"/>
          <a:chOff x="0" y="0"/>
          <a:chExt cx="0" cy="0"/>
        </a:xfrm>
      </p:grpSpPr>
      <p:pic>
        <p:nvPicPr>
          <p:cNvPr id="2400" name="Google Shape;2400;p21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401" name="Google Shape;2401;p21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5-10-23</a:t>
            </a:r>
            <a:endParaRPr b="1" sz="1600"/>
          </a:p>
        </p:txBody>
      </p:sp>
      <p:sp>
        <p:nvSpPr>
          <p:cNvPr id="2402" name="Google Shape;2402;p210"/>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403" name="Google Shape;2403;p210"/>
          <p:cNvSpPr txBox="1"/>
          <p:nvPr>
            <p:ph idx="1" type="body"/>
          </p:nvPr>
        </p:nvSpPr>
        <p:spPr>
          <a:xfrm>
            <a:off x="2266200" y="758850"/>
            <a:ext cx="49449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700"/>
              <a:t>Standard: </a:t>
            </a:r>
            <a:endParaRPr b="1" sz="1400"/>
          </a:p>
        </p:txBody>
      </p:sp>
      <p:sp>
        <p:nvSpPr>
          <p:cNvPr id="2404" name="Google Shape;2404;p210"/>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405" name="Google Shape;2405;p210"/>
          <p:cNvSpPr txBox="1"/>
          <p:nvPr/>
        </p:nvSpPr>
        <p:spPr>
          <a:xfrm>
            <a:off x="2276850" y="2179950"/>
            <a:ext cx="47643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0000"/>
                </a:solidFill>
              </a:rPr>
              <a:t>1. </a:t>
            </a:r>
            <a:r>
              <a:rPr lang="en">
                <a:solidFill>
                  <a:srgbClr val="FF0000"/>
                </a:solidFill>
              </a:rPr>
              <a:t>Students will take the KSA Reading &amp; Writing tests.</a:t>
            </a:r>
            <a:endParaRPr>
              <a:solidFill>
                <a:srgbClr val="FF0000"/>
              </a:solidFill>
            </a:endParaRPr>
          </a:p>
          <a:p>
            <a:pPr indent="0" lvl="0" marL="0" rtl="0" algn="l">
              <a:lnSpc>
                <a:spcPct val="115000"/>
              </a:lnSpc>
              <a:spcBef>
                <a:spcPts val="0"/>
              </a:spcBef>
              <a:spcAft>
                <a:spcPts val="0"/>
              </a:spcAft>
              <a:buNone/>
            </a:pPr>
            <a:r>
              <a:t/>
            </a:r>
            <a:endParaRPr sz="1200">
              <a:solidFill>
                <a:schemeClr val="dk2"/>
              </a:solidFill>
            </a:endParaRPr>
          </a:p>
        </p:txBody>
      </p:sp>
      <p:sp>
        <p:nvSpPr>
          <p:cNvPr id="2406" name="Google Shape;2406;p210"/>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407" name="Google Shape;2407;p210"/>
          <p:cNvSpPr txBox="1"/>
          <p:nvPr/>
        </p:nvSpPr>
        <p:spPr>
          <a:xfrm>
            <a:off x="7622625" y="2411950"/>
            <a:ext cx="1417800" cy="23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06-LS2-3-</a:t>
            </a:r>
            <a:r>
              <a:rPr lang="en" sz="1200">
                <a:solidFill>
                  <a:schemeClr val="lt1"/>
                </a:solidFill>
                <a:latin typeface="Calibri"/>
                <a:ea typeface="Calibri"/>
                <a:cs typeface="Calibri"/>
                <a:sym typeface="Calibri"/>
              </a:rPr>
              <a:t>Students  will develop a model to describe the cycling of matter and flow of energy among living and nonliving parts of an ecosystem.</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11" name="Shape 2411"/>
        <p:cNvGrpSpPr/>
        <p:nvPr/>
      </p:nvGrpSpPr>
      <p:grpSpPr>
        <a:xfrm>
          <a:off x="0" y="0"/>
          <a:ext cx="0" cy="0"/>
          <a:chOff x="0" y="0"/>
          <a:chExt cx="0" cy="0"/>
        </a:xfrm>
      </p:grpSpPr>
      <p:pic>
        <p:nvPicPr>
          <p:cNvPr id="2412" name="Google Shape;2412;p21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413" name="Google Shape;2413;p21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5-11-23</a:t>
            </a:r>
            <a:endParaRPr b="1" sz="1600"/>
          </a:p>
        </p:txBody>
      </p:sp>
      <p:sp>
        <p:nvSpPr>
          <p:cNvPr id="2414" name="Google Shape;2414;p211"/>
          <p:cNvSpPr txBox="1"/>
          <p:nvPr>
            <p:ph idx="1" type="body"/>
          </p:nvPr>
        </p:nvSpPr>
        <p:spPr>
          <a:xfrm>
            <a:off x="2266200" y="1111050"/>
            <a:ext cx="48150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415" name="Google Shape;2415;p211"/>
          <p:cNvSpPr txBox="1"/>
          <p:nvPr>
            <p:ph idx="1" type="body"/>
          </p:nvPr>
        </p:nvSpPr>
        <p:spPr>
          <a:xfrm>
            <a:off x="2266200" y="758850"/>
            <a:ext cx="49449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700"/>
              <a:t>Standard: </a:t>
            </a:r>
            <a:endParaRPr b="1" sz="1400"/>
          </a:p>
        </p:txBody>
      </p:sp>
      <p:sp>
        <p:nvSpPr>
          <p:cNvPr id="2416" name="Google Shape;2416;p211"/>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417" name="Google Shape;2417;p211"/>
          <p:cNvSpPr txBox="1"/>
          <p:nvPr/>
        </p:nvSpPr>
        <p:spPr>
          <a:xfrm>
            <a:off x="2276850" y="2179950"/>
            <a:ext cx="47643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FF0000"/>
                </a:solidFill>
              </a:rPr>
              <a:t>1. Students will take the KSA Math test.</a:t>
            </a:r>
            <a:endParaRPr>
              <a:solidFill>
                <a:srgbClr val="FF0000"/>
              </a:solidFill>
            </a:endParaRPr>
          </a:p>
          <a:p>
            <a:pPr indent="0" lvl="0" marL="0" rtl="0" algn="l">
              <a:lnSpc>
                <a:spcPct val="115000"/>
              </a:lnSpc>
              <a:spcBef>
                <a:spcPts val="0"/>
              </a:spcBef>
              <a:spcAft>
                <a:spcPts val="0"/>
              </a:spcAft>
              <a:buNone/>
            </a:pPr>
            <a:r>
              <a:t/>
            </a:r>
            <a:endParaRPr sz="1200">
              <a:solidFill>
                <a:schemeClr val="dk2"/>
              </a:solidFill>
            </a:endParaRPr>
          </a:p>
        </p:txBody>
      </p:sp>
      <p:sp>
        <p:nvSpPr>
          <p:cNvPr id="2418" name="Google Shape;2418;p211"/>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419" name="Google Shape;2419;p211"/>
          <p:cNvSpPr txBox="1"/>
          <p:nvPr/>
        </p:nvSpPr>
        <p:spPr>
          <a:xfrm>
            <a:off x="7622625" y="2411950"/>
            <a:ext cx="1417800" cy="23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06-LS2-3-</a:t>
            </a:r>
            <a:r>
              <a:rPr lang="en" sz="1200">
                <a:solidFill>
                  <a:schemeClr val="lt1"/>
                </a:solidFill>
                <a:latin typeface="Calibri"/>
                <a:ea typeface="Calibri"/>
                <a:cs typeface="Calibri"/>
                <a:sym typeface="Calibri"/>
              </a:rPr>
              <a:t>Students  will develop a model to describe the cycling of matter and flow of energy among living and nonliving parts of an ecosystem.</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62" name="Google Shape;62;p1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8-9-23</a:t>
            </a:r>
            <a:endParaRPr b="1" sz="1600"/>
          </a:p>
        </p:txBody>
      </p:sp>
      <p:sp>
        <p:nvSpPr>
          <p:cNvPr id="63" name="Google Shape;63;p14"/>
          <p:cNvSpPr txBox="1"/>
          <p:nvPr>
            <p:ph idx="1" type="body"/>
          </p:nvPr>
        </p:nvSpPr>
        <p:spPr>
          <a:xfrm>
            <a:off x="2262150" y="1129500"/>
            <a:ext cx="4769100" cy="67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Learning Target:</a:t>
            </a:r>
            <a:r>
              <a:rPr b="1" lang="en"/>
              <a:t> </a:t>
            </a:r>
            <a:r>
              <a:rPr i="1" lang="en" sz="1300">
                <a:solidFill>
                  <a:schemeClr val="dk1"/>
                </a:solidFill>
              </a:rPr>
              <a:t>I can demonstrate my knowledge of the SOAR PBIS Expectations.</a:t>
            </a:r>
            <a:endParaRPr b="1" i="1" sz="2100"/>
          </a:p>
        </p:txBody>
      </p:sp>
      <p:sp>
        <p:nvSpPr>
          <p:cNvPr id="64" name="Google Shape;64;p14"/>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Intro to 6th Grade @Eastside</a:t>
            </a:r>
            <a:endParaRPr b="1" sz="1600"/>
          </a:p>
        </p:txBody>
      </p:sp>
      <p:sp>
        <p:nvSpPr>
          <p:cNvPr id="65" name="Google Shape;65;p14"/>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66" name="Google Shape;66;p14"/>
          <p:cNvSpPr txBox="1"/>
          <p:nvPr/>
        </p:nvSpPr>
        <p:spPr>
          <a:xfrm>
            <a:off x="2372700" y="2113900"/>
            <a:ext cx="4548000" cy="1341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chemeClr val="dk1"/>
                </a:solidFill>
              </a:rPr>
              <a:t>1. Go over classroom procedures.</a:t>
            </a:r>
            <a:endParaRPr sz="1300">
              <a:solidFill>
                <a:schemeClr val="dk1"/>
              </a:solidFill>
            </a:endParaRPr>
          </a:p>
          <a:p>
            <a:pPr indent="0" lvl="0" marL="0" rtl="0" algn="l">
              <a:lnSpc>
                <a:spcPct val="100000"/>
              </a:lnSpc>
              <a:spcBef>
                <a:spcPts val="0"/>
              </a:spcBef>
              <a:spcAft>
                <a:spcPts val="0"/>
              </a:spcAft>
              <a:buNone/>
            </a:pPr>
            <a:r>
              <a:rPr lang="en" sz="1300">
                <a:solidFill>
                  <a:schemeClr val="dk1"/>
                </a:solidFill>
              </a:rPr>
              <a:t>2. Go over lunch numbers (before lunch).</a:t>
            </a:r>
            <a:endParaRPr sz="1300">
              <a:solidFill>
                <a:schemeClr val="dk1"/>
              </a:solidFill>
            </a:endParaRPr>
          </a:p>
          <a:p>
            <a:pPr indent="0" lvl="0" marL="0" rtl="0" algn="l">
              <a:lnSpc>
                <a:spcPct val="100000"/>
              </a:lnSpc>
              <a:spcBef>
                <a:spcPts val="0"/>
              </a:spcBef>
              <a:spcAft>
                <a:spcPts val="0"/>
              </a:spcAft>
              <a:buNone/>
            </a:pPr>
            <a:r>
              <a:rPr lang="en" sz="1300">
                <a:solidFill>
                  <a:schemeClr val="dk1"/>
                </a:solidFill>
              </a:rPr>
              <a:t>3. Practice lunchroom expectations.</a:t>
            </a:r>
            <a:endParaRPr sz="1300">
              <a:solidFill>
                <a:schemeClr val="dk1"/>
              </a:solidFill>
            </a:endParaRPr>
          </a:p>
          <a:p>
            <a:pPr indent="0" lvl="0" marL="0" rtl="0" algn="l">
              <a:lnSpc>
                <a:spcPct val="100000"/>
              </a:lnSpc>
              <a:spcBef>
                <a:spcPts val="0"/>
              </a:spcBef>
              <a:spcAft>
                <a:spcPts val="0"/>
              </a:spcAft>
              <a:buNone/>
            </a:pPr>
            <a:r>
              <a:rPr lang="en" sz="1300">
                <a:solidFill>
                  <a:schemeClr val="dk1"/>
                </a:solidFill>
              </a:rPr>
              <a:t>4. Make name plate.</a:t>
            </a:r>
            <a:endParaRPr sz="1300">
              <a:solidFill>
                <a:schemeClr val="dk1"/>
              </a:solidFill>
            </a:endParaRPr>
          </a:p>
          <a:p>
            <a:pPr indent="0" lvl="0" marL="0" rtl="0" algn="l">
              <a:lnSpc>
                <a:spcPct val="100000"/>
              </a:lnSpc>
              <a:spcBef>
                <a:spcPts val="0"/>
              </a:spcBef>
              <a:spcAft>
                <a:spcPts val="0"/>
              </a:spcAft>
              <a:buNone/>
            </a:pPr>
            <a:r>
              <a:rPr lang="en" sz="1300">
                <a:solidFill>
                  <a:schemeClr val="dk1"/>
                </a:solidFill>
              </a:rPr>
              <a:t>5. Do Passport Activity.</a:t>
            </a:r>
            <a:endParaRPr sz="1300">
              <a:solidFill>
                <a:schemeClr val="dk1"/>
              </a:solidFill>
            </a:endParaRPr>
          </a:p>
          <a:p>
            <a:pPr indent="0" lvl="0" marL="0" rtl="0" algn="l">
              <a:lnSpc>
                <a:spcPct val="100000"/>
              </a:lnSpc>
              <a:spcBef>
                <a:spcPts val="0"/>
              </a:spcBef>
              <a:spcAft>
                <a:spcPts val="0"/>
              </a:spcAft>
              <a:buNone/>
            </a:pPr>
            <a:r>
              <a:rPr lang="en" sz="1300">
                <a:solidFill>
                  <a:schemeClr val="dk1"/>
                </a:solidFill>
              </a:rPr>
              <a:t>6. Assign lockers.</a:t>
            </a:r>
            <a:endParaRPr sz="1300">
              <a:solidFill>
                <a:schemeClr val="dk1"/>
              </a:solidFill>
            </a:endParaRPr>
          </a:p>
          <a:p>
            <a:pPr indent="0" lvl="0" marL="0" rtl="0" algn="l">
              <a:lnSpc>
                <a:spcPct val="115000"/>
              </a:lnSpc>
              <a:spcBef>
                <a:spcPts val="0"/>
              </a:spcBef>
              <a:spcAft>
                <a:spcPts val="1600"/>
              </a:spcAft>
              <a:buNone/>
            </a:pPr>
            <a:r>
              <a:t/>
            </a:r>
            <a:endParaRPr sz="13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61" name="Shape 261"/>
        <p:cNvGrpSpPr/>
        <p:nvPr/>
      </p:nvGrpSpPr>
      <p:grpSpPr>
        <a:xfrm>
          <a:off x="0" y="0"/>
          <a:ext cx="0" cy="0"/>
          <a:chOff x="0" y="0"/>
          <a:chExt cx="0" cy="0"/>
        </a:xfrm>
      </p:grpSpPr>
      <p:pic>
        <p:nvPicPr>
          <p:cNvPr id="262" name="Google Shape;262;p3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63" name="Google Shape;263;p3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9-6-22</a:t>
            </a:r>
            <a:endParaRPr b="1" sz="1600"/>
          </a:p>
        </p:txBody>
      </p:sp>
      <p:sp>
        <p:nvSpPr>
          <p:cNvPr id="264" name="Google Shape;264;p32"/>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65" name="Google Shape;265;p32"/>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266" name="Google Shape;266;p32"/>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67" name="Google Shape;267;p32"/>
          <p:cNvSpPr txBox="1"/>
          <p:nvPr/>
        </p:nvSpPr>
        <p:spPr>
          <a:xfrm>
            <a:off x="2360250" y="2144200"/>
            <a:ext cx="4671000" cy="116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2"/>
                </a:solidFill>
              </a:rPr>
              <a:t>1. Students will watch a series of Mythbusters Moon Conspiracy Video clips.</a:t>
            </a:r>
            <a:endParaRPr sz="13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2"/>
                </a:solidFill>
              </a:rPr>
              <a:t>2. Student will answer questions about the video clips on a </a:t>
            </a:r>
            <a:r>
              <a:rPr lang="en" sz="1300">
                <a:solidFill>
                  <a:srgbClr val="FF0000"/>
                </a:solidFill>
              </a:rPr>
              <a:t>Google form Mythbusters QUIZ (018)</a:t>
            </a:r>
            <a:r>
              <a:rPr lang="en" sz="1300">
                <a:solidFill>
                  <a:schemeClr val="dk2"/>
                </a:solidFill>
              </a:rPr>
              <a:t> that is posted in GC.</a:t>
            </a:r>
            <a:endParaRPr sz="1300">
              <a:solidFill>
                <a:schemeClr val="dk2"/>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2"/>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2"/>
              </a:solidFill>
            </a:endParaRPr>
          </a:p>
          <a:p>
            <a:pPr indent="0" lvl="0" marL="0" rtl="0" algn="l">
              <a:lnSpc>
                <a:spcPct val="115000"/>
              </a:lnSpc>
              <a:spcBef>
                <a:spcPts val="1600"/>
              </a:spcBef>
              <a:spcAft>
                <a:spcPts val="1600"/>
              </a:spcAft>
              <a:buNone/>
            </a:pPr>
            <a:r>
              <a:t/>
            </a:r>
            <a:endParaRPr sz="1300">
              <a:solidFill>
                <a:schemeClr val="dk2"/>
              </a:solidFill>
            </a:endParaRPr>
          </a:p>
        </p:txBody>
      </p:sp>
      <p:sp>
        <p:nvSpPr>
          <p:cNvPr id="268" name="Google Shape;268;p32"/>
          <p:cNvSpPr txBox="1"/>
          <p:nvPr/>
        </p:nvSpPr>
        <p:spPr>
          <a:xfrm>
            <a:off x="7759400" y="187200"/>
            <a:ext cx="1214100" cy="21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moon phases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eclipses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tides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seasons</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69" name="Google Shape;269;p32"/>
          <p:cNvSpPr txBox="1"/>
          <p:nvPr/>
        </p:nvSpPr>
        <p:spPr>
          <a:xfrm>
            <a:off x="7759400" y="2179950"/>
            <a:ext cx="1214100" cy="25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06-ESS1-1. </a:t>
            </a:r>
            <a:r>
              <a:rPr lang="en" sz="1200">
                <a:solidFill>
                  <a:srgbClr val="FFFFFF"/>
                </a:solidFill>
                <a:latin typeface="Calibri"/>
                <a:ea typeface="Calibri"/>
                <a:cs typeface="Calibri"/>
                <a:sym typeface="Calibri"/>
              </a:rPr>
              <a:t>Students will develop and use a model of the Earth-sun-moon system to describe the cyclic patterns of lunar phases, eclipses of the sun and moon, and seasons.  </a:t>
            </a:r>
            <a:r>
              <a:rPr b="1" lang="en" sz="1200">
                <a:solidFill>
                  <a:srgbClr val="FFFFFF"/>
                </a:solidFill>
                <a:latin typeface="Calibri"/>
                <a:ea typeface="Calibri"/>
                <a:cs typeface="Calibri"/>
                <a:sym typeface="Calibri"/>
              </a:rPr>
              <a:t>(DOK 3)</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23" name="Shape 2423"/>
        <p:cNvGrpSpPr/>
        <p:nvPr/>
      </p:nvGrpSpPr>
      <p:grpSpPr>
        <a:xfrm>
          <a:off x="0" y="0"/>
          <a:ext cx="0" cy="0"/>
          <a:chOff x="0" y="0"/>
          <a:chExt cx="0" cy="0"/>
        </a:xfrm>
      </p:grpSpPr>
      <p:pic>
        <p:nvPicPr>
          <p:cNvPr id="2424" name="Google Shape;2424;p21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425" name="Google Shape;2425;p21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5-12-23</a:t>
            </a:r>
            <a:endParaRPr b="1" sz="1600"/>
          </a:p>
        </p:txBody>
      </p:sp>
      <p:sp>
        <p:nvSpPr>
          <p:cNvPr id="2426" name="Google Shape;2426;p212"/>
          <p:cNvSpPr txBox="1"/>
          <p:nvPr>
            <p:ph idx="1" type="body"/>
          </p:nvPr>
        </p:nvSpPr>
        <p:spPr>
          <a:xfrm>
            <a:off x="2396700" y="1111050"/>
            <a:ext cx="4606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will use my schema to explain how landforms were created in the US National Parks.</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427" name="Google Shape;2427;p212"/>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NATIONAL PARKS TEAM ACTIVITY</a:t>
            </a:r>
            <a:endParaRPr b="1" sz="1500"/>
          </a:p>
        </p:txBody>
      </p:sp>
      <p:sp>
        <p:nvSpPr>
          <p:cNvPr id="2428" name="Google Shape;2428;p212"/>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429" name="Google Shape;2429;p212"/>
          <p:cNvSpPr txBox="1"/>
          <p:nvPr/>
        </p:nvSpPr>
        <p:spPr>
          <a:xfrm>
            <a:off x="2292600" y="2179950"/>
            <a:ext cx="48150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Students will complete the Yellowstone National Park Expedition Packet (Park Day-2) that is attached in GC.</a:t>
            </a:r>
            <a:endParaRPr>
              <a:solidFill>
                <a:schemeClr val="dk2"/>
              </a:solidFill>
            </a:endParaRPr>
          </a:p>
          <a:p>
            <a:pPr indent="0" lvl="0" marL="0" rtl="0" algn="l">
              <a:lnSpc>
                <a:spcPct val="115000"/>
              </a:lnSpc>
              <a:spcBef>
                <a:spcPts val="0"/>
              </a:spcBef>
              <a:spcAft>
                <a:spcPts val="0"/>
              </a:spcAft>
              <a:buNone/>
            </a:pPr>
            <a:r>
              <a:t/>
            </a:r>
            <a:endParaRPr>
              <a:solidFill>
                <a:schemeClr val="dk2"/>
              </a:solidFill>
            </a:endParaRPr>
          </a:p>
        </p:txBody>
      </p:sp>
      <p:sp>
        <p:nvSpPr>
          <p:cNvPr id="2430" name="Google Shape;2430;p212"/>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431" name="Google Shape;2431;p212"/>
          <p:cNvSpPr txBox="1"/>
          <p:nvPr/>
        </p:nvSpPr>
        <p:spPr>
          <a:xfrm>
            <a:off x="7622625" y="2411950"/>
            <a:ext cx="1417800" cy="23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06-LS2-3-</a:t>
            </a:r>
            <a:r>
              <a:rPr lang="en" sz="1200">
                <a:solidFill>
                  <a:schemeClr val="lt1"/>
                </a:solidFill>
                <a:latin typeface="Calibri"/>
                <a:ea typeface="Calibri"/>
                <a:cs typeface="Calibri"/>
                <a:sym typeface="Calibri"/>
              </a:rPr>
              <a:t>Students  will develop a model to describe the cycling of matter and flow of energy among living and nonliving parts of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35" name="Shape 2435"/>
        <p:cNvGrpSpPr/>
        <p:nvPr/>
      </p:nvGrpSpPr>
      <p:grpSpPr>
        <a:xfrm>
          <a:off x="0" y="0"/>
          <a:ext cx="0" cy="0"/>
          <a:chOff x="0" y="0"/>
          <a:chExt cx="0" cy="0"/>
        </a:xfrm>
      </p:grpSpPr>
      <p:pic>
        <p:nvPicPr>
          <p:cNvPr id="2436" name="Google Shape;2436;p21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437" name="Google Shape;2437;p21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5-15-23</a:t>
            </a:r>
            <a:endParaRPr b="1" sz="1600"/>
          </a:p>
        </p:txBody>
      </p:sp>
      <p:sp>
        <p:nvSpPr>
          <p:cNvPr id="2438" name="Google Shape;2438;p213"/>
          <p:cNvSpPr txBox="1"/>
          <p:nvPr>
            <p:ph idx="1" type="body"/>
          </p:nvPr>
        </p:nvSpPr>
        <p:spPr>
          <a:xfrm>
            <a:off x="2266200" y="1111050"/>
            <a:ext cx="4774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rPr>
              <a:t>I will reflect on what I learned this school year.</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439" name="Google Shape;2439;p213"/>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END OF SCHOOL ACTIVITIES</a:t>
            </a:r>
            <a:endParaRPr b="1" sz="1500"/>
          </a:p>
        </p:txBody>
      </p:sp>
      <p:sp>
        <p:nvSpPr>
          <p:cNvPr id="2440" name="Google Shape;2440;p213"/>
          <p:cNvSpPr txBox="1"/>
          <p:nvPr>
            <p:ph idx="1" type="body"/>
          </p:nvPr>
        </p:nvSpPr>
        <p:spPr>
          <a:xfrm>
            <a:off x="2266200" y="184003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441" name="Google Shape;2441;p213"/>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442" name="Google Shape;2442;p213"/>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06-LS2-1-</a:t>
            </a:r>
            <a:r>
              <a:rPr lang="en" sz="1200">
                <a:solidFill>
                  <a:schemeClr val="lt1"/>
                </a:solidFill>
                <a:latin typeface="Calibri"/>
                <a:ea typeface="Calibri"/>
                <a:cs typeface="Calibri"/>
                <a:sym typeface="Calibri"/>
              </a:rPr>
              <a:t>Students  will analyze and interpret data to provide evidence for the effects of resource availability on organisms and populations of organisms in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
        <p:nvSpPr>
          <p:cNvPr id="2443" name="Google Shape;2443;p213"/>
          <p:cNvSpPr txBox="1"/>
          <p:nvPr>
            <p:ph idx="1" type="body"/>
          </p:nvPr>
        </p:nvSpPr>
        <p:spPr>
          <a:xfrm>
            <a:off x="2329800" y="22318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1. Students will complete the Ecosystems Practice test review (128) attached in GC.</a:t>
            </a:r>
            <a:endParaRPr sz="1600">
              <a:solidFill>
                <a:schemeClr val="dk1"/>
              </a:solidFill>
            </a:endParaRPr>
          </a:p>
          <a:p>
            <a:pPr indent="0" lvl="0" marL="0" rtl="0" algn="l">
              <a:spcBef>
                <a:spcPts val="1600"/>
              </a:spcBef>
              <a:spcAft>
                <a:spcPts val="1600"/>
              </a:spcAft>
              <a:buNone/>
            </a:pPr>
            <a:r>
              <a:t/>
            </a:r>
            <a:endParaRPr sz="1200"/>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47" name="Shape 2447"/>
        <p:cNvGrpSpPr/>
        <p:nvPr/>
      </p:nvGrpSpPr>
      <p:grpSpPr>
        <a:xfrm>
          <a:off x="0" y="0"/>
          <a:ext cx="0" cy="0"/>
          <a:chOff x="0" y="0"/>
          <a:chExt cx="0" cy="0"/>
        </a:xfrm>
      </p:grpSpPr>
      <p:pic>
        <p:nvPicPr>
          <p:cNvPr id="2448" name="Google Shape;2448;p21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449" name="Google Shape;2449;p21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5-16-23</a:t>
            </a:r>
            <a:endParaRPr b="1" sz="1600"/>
          </a:p>
        </p:txBody>
      </p:sp>
      <p:sp>
        <p:nvSpPr>
          <p:cNvPr id="2450" name="Google Shape;2450;p214"/>
          <p:cNvSpPr txBox="1"/>
          <p:nvPr>
            <p:ph idx="1" type="body"/>
          </p:nvPr>
        </p:nvSpPr>
        <p:spPr>
          <a:xfrm>
            <a:off x="2266200" y="1111050"/>
            <a:ext cx="4774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rPr>
              <a:t>I will describe the effects of biotic &amp; abiotic factors in an ecosystem.</a:t>
            </a:r>
            <a:endParaRPr i="1" sz="15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451" name="Google Shape;2451;p214"/>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Biotic &amp; Abiotic Factors in Ecosystems</a:t>
            </a:r>
            <a:endParaRPr b="1" sz="1500"/>
          </a:p>
        </p:txBody>
      </p:sp>
      <p:sp>
        <p:nvSpPr>
          <p:cNvPr id="2452" name="Google Shape;2452;p214"/>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453" name="Google Shape;2453;p214"/>
          <p:cNvSpPr txBox="1"/>
          <p:nvPr/>
        </p:nvSpPr>
        <p:spPr>
          <a:xfrm>
            <a:off x="2276850" y="2179950"/>
            <a:ext cx="4684500" cy="915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a:solidFill>
                  <a:schemeClr val="dk2"/>
                </a:solidFill>
              </a:rPr>
              <a:t>	</a:t>
            </a:r>
            <a:r>
              <a:rPr b="1" lang="en" sz="2600">
                <a:solidFill>
                  <a:srgbClr val="FF0000"/>
                </a:solidFill>
              </a:rPr>
              <a:t>NO SCHOOL</a:t>
            </a:r>
            <a:endParaRPr b="1" sz="2600">
              <a:solidFill>
                <a:srgbClr val="FF0000"/>
              </a:solidFill>
            </a:endParaRPr>
          </a:p>
        </p:txBody>
      </p:sp>
      <p:sp>
        <p:nvSpPr>
          <p:cNvPr id="2454" name="Google Shape;2454;p214"/>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455" name="Google Shape;2455;p214"/>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06-LS2-1-</a:t>
            </a:r>
            <a:r>
              <a:rPr lang="en" sz="1200">
                <a:solidFill>
                  <a:schemeClr val="lt1"/>
                </a:solidFill>
                <a:latin typeface="Calibri"/>
                <a:ea typeface="Calibri"/>
                <a:cs typeface="Calibri"/>
                <a:sym typeface="Calibri"/>
              </a:rPr>
              <a:t>Students  will analyze and interpret data to provide evidence for the effects of resource availability on organisms and populations of organisms in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59" name="Shape 2459"/>
        <p:cNvGrpSpPr/>
        <p:nvPr/>
      </p:nvGrpSpPr>
      <p:grpSpPr>
        <a:xfrm>
          <a:off x="0" y="0"/>
          <a:ext cx="0" cy="0"/>
          <a:chOff x="0" y="0"/>
          <a:chExt cx="0" cy="0"/>
        </a:xfrm>
      </p:grpSpPr>
      <p:pic>
        <p:nvPicPr>
          <p:cNvPr id="2460" name="Google Shape;2460;p21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461" name="Google Shape;2461;p21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5-17-23</a:t>
            </a:r>
            <a:endParaRPr b="1" sz="1600"/>
          </a:p>
        </p:txBody>
      </p:sp>
      <p:sp>
        <p:nvSpPr>
          <p:cNvPr id="2462" name="Google Shape;2462;p215"/>
          <p:cNvSpPr txBox="1"/>
          <p:nvPr>
            <p:ph idx="1" type="body"/>
          </p:nvPr>
        </p:nvSpPr>
        <p:spPr>
          <a:xfrm>
            <a:off x="2266200" y="1111050"/>
            <a:ext cx="4774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rPr>
              <a:t>I will reflect on what I learned this school year.</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463" name="Google Shape;2463;p215"/>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END OF SCHOOL ACTIVITIES</a:t>
            </a:r>
            <a:endParaRPr b="1" sz="1500"/>
          </a:p>
        </p:txBody>
      </p:sp>
      <p:sp>
        <p:nvSpPr>
          <p:cNvPr id="2464" name="Google Shape;2464;p215"/>
          <p:cNvSpPr txBox="1"/>
          <p:nvPr>
            <p:ph idx="1" type="body"/>
          </p:nvPr>
        </p:nvSpPr>
        <p:spPr>
          <a:xfrm>
            <a:off x="2266200" y="184003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465" name="Google Shape;2465;p215"/>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466" name="Google Shape;2466;p215"/>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06-LS2-1-</a:t>
            </a:r>
            <a:r>
              <a:rPr lang="en" sz="1200">
                <a:solidFill>
                  <a:schemeClr val="lt1"/>
                </a:solidFill>
                <a:latin typeface="Calibri"/>
                <a:ea typeface="Calibri"/>
                <a:cs typeface="Calibri"/>
                <a:sym typeface="Calibri"/>
              </a:rPr>
              <a:t>Students  will analyze and interpret data to provide evidence for the effects of resource availability on organisms and populations of organisms in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
        <p:nvSpPr>
          <p:cNvPr id="2467" name="Google Shape;2467;p215"/>
          <p:cNvSpPr txBox="1"/>
          <p:nvPr>
            <p:ph idx="1" type="body"/>
          </p:nvPr>
        </p:nvSpPr>
        <p:spPr>
          <a:xfrm>
            <a:off x="2329800" y="22318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1. Students will complete the Doodles: Space End of Year Review (127).</a:t>
            </a:r>
            <a:endParaRPr sz="1600">
              <a:solidFill>
                <a:schemeClr val="dk1"/>
              </a:solidFill>
            </a:endParaRPr>
          </a:p>
          <a:p>
            <a:pPr indent="0" lvl="0" marL="0" rtl="0" algn="l">
              <a:spcBef>
                <a:spcPts val="1600"/>
              </a:spcBef>
              <a:spcAft>
                <a:spcPts val="1600"/>
              </a:spcAft>
              <a:buNone/>
            </a:pPr>
            <a:r>
              <a:t/>
            </a:r>
            <a:endParaRPr sz="1200"/>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71" name="Shape 2471"/>
        <p:cNvGrpSpPr/>
        <p:nvPr/>
      </p:nvGrpSpPr>
      <p:grpSpPr>
        <a:xfrm>
          <a:off x="0" y="0"/>
          <a:ext cx="0" cy="0"/>
          <a:chOff x="0" y="0"/>
          <a:chExt cx="0" cy="0"/>
        </a:xfrm>
      </p:grpSpPr>
      <p:pic>
        <p:nvPicPr>
          <p:cNvPr id="2472" name="Google Shape;2472;p21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473" name="Google Shape;2473;p21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5-18-23</a:t>
            </a:r>
            <a:endParaRPr b="1" sz="1600"/>
          </a:p>
        </p:txBody>
      </p:sp>
      <p:sp>
        <p:nvSpPr>
          <p:cNvPr id="2474" name="Google Shape;2474;p216"/>
          <p:cNvSpPr txBox="1"/>
          <p:nvPr>
            <p:ph idx="1" type="body"/>
          </p:nvPr>
        </p:nvSpPr>
        <p:spPr>
          <a:xfrm>
            <a:off x="2266200" y="1111050"/>
            <a:ext cx="4774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rPr>
              <a:t>I will reflect on what I learned this school year.</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475" name="Google Shape;2475;p216"/>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END OF SCHOOL ACTIVITIES</a:t>
            </a:r>
            <a:endParaRPr b="1" sz="1500"/>
          </a:p>
        </p:txBody>
      </p:sp>
      <p:sp>
        <p:nvSpPr>
          <p:cNvPr id="2476" name="Google Shape;2476;p216"/>
          <p:cNvSpPr txBox="1"/>
          <p:nvPr>
            <p:ph idx="1" type="body"/>
          </p:nvPr>
        </p:nvSpPr>
        <p:spPr>
          <a:xfrm>
            <a:off x="2266200" y="184003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477" name="Google Shape;2477;p216"/>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478" name="Google Shape;2478;p216"/>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06-LS2-1-</a:t>
            </a:r>
            <a:r>
              <a:rPr lang="en" sz="1200">
                <a:solidFill>
                  <a:schemeClr val="lt1"/>
                </a:solidFill>
                <a:latin typeface="Calibri"/>
                <a:ea typeface="Calibri"/>
                <a:cs typeface="Calibri"/>
                <a:sym typeface="Calibri"/>
              </a:rPr>
              <a:t>Students  will analyze and interpret data to provide evidence for the effects of resource availability on organisms and populations of organisms in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
        <p:nvSpPr>
          <p:cNvPr id="2479" name="Google Shape;2479;p216"/>
          <p:cNvSpPr txBox="1"/>
          <p:nvPr>
            <p:ph idx="1" type="body"/>
          </p:nvPr>
        </p:nvSpPr>
        <p:spPr>
          <a:xfrm>
            <a:off x="2329800" y="22318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1. Students will complete the Doodles: Matter End of Year Review (126).</a:t>
            </a:r>
            <a:endParaRPr sz="1600">
              <a:solidFill>
                <a:schemeClr val="dk1"/>
              </a:solidFill>
            </a:endParaRPr>
          </a:p>
          <a:p>
            <a:pPr indent="0" lvl="0" marL="0" rtl="0" algn="l">
              <a:spcBef>
                <a:spcPts val="1600"/>
              </a:spcBef>
              <a:spcAft>
                <a:spcPts val="1600"/>
              </a:spcAft>
              <a:buNone/>
            </a:pPr>
            <a:r>
              <a:t/>
            </a:r>
            <a:endParaRPr sz="1200"/>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83" name="Shape 2483"/>
        <p:cNvGrpSpPr/>
        <p:nvPr/>
      </p:nvGrpSpPr>
      <p:grpSpPr>
        <a:xfrm>
          <a:off x="0" y="0"/>
          <a:ext cx="0" cy="0"/>
          <a:chOff x="0" y="0"/>
          <a:chExt cx="0" cy="0"/>
        </a:xfrm>
      </p:grpSpPr>
      <p:pic>
        <p:nvPicPr>
          <p:cNvPr id="2484" name="Google Shape;2484;p21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485" name="Google Shape;2485;p21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5-19-23</a:t>
            </a:r>
            <a:endParaRPr b="1" sz="1600"/>
          </a:p>
        </p:txBody>
      </p:sp>
      <p:sp>
        <p:nvSpPr>
          <p:cNvPr id="2486" name="Google Shape;2486;p217"/>
          <p:cNvSpPr txBox="1"/>
          <p:nvPr>
            <p:ph idx="1" type="body"/>
          </p:nvPr>
        </p:nvSpPr>
        <p:spPr>
          <a:xfrm>
            <a:off x="2266200" y="1111050"/>
            <a:ext cx="4774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rPr>
              <a:t>I will reflect on what I learned this school year.</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487" name="Google Shape;2487;p217"/>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END OF SCHOOL ACTIVITIES</a:t>
            </a:r>
            <a:endParaRPr b="1" sz="1500"/>
          </a:p>
        </p:txBody>
      </p:sp>
      <p:sp>
        <p:nvSpPr>
          <p:cNvPr id="2488" name="Google Shape;2488;p217"/>
          <p:cNvSpPr txBox="1"/>
          <p:nvPr>
            <p:ph idx="1" type="body"/>
          </p:nvPr>
        </p:nvSpPr>
        <p:spPr>
          <a:xfrm>
            <a:off x="2266200" y="184003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489" name="Google Shape;2489;p217"/>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490" name="Google Shape;2490;p217"/>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06-LS2-1-</a:t>
            </a:r>
            <a:r>
              <a:rPr lang="en" sz="1200">
                <a:solidFill>
                  <a:schemeClr val="lt1"/>
                </a:solidFill>
                <a:latin typeface="Calibri"/>
                <a:ea typeface="Calibri"/>
                <a:cs typeface="Calibri"/>
                <a:sym typeface="Calibri"/>
              </a:rPr>
              <a:t>Students  will analyze and interpret data to provide evidence for the effects of resource availability on organisms and populations of organisms in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
        <p:nvSpPr>
          <p:cNvPr id="2491" name="Google Shape;2491;p217"/>
          <p:cNvSpPr txBox="1"/>
          <p:nvPr>
            <p:ph idx="1" type="body"/>
          </p:nvPr>
        </p:nvSpPr>
        <p:spPr>
          <a:xfrm>
            <a:off x="2329800" y="2231850"/>
            <a:ext cx="4484400" cy="339900"/>
          </a:xfrm>
          <a:prstGeom prst="rect">
            <a:avLst/>
          </a:prstGeom>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1"/>
                </a:solidFill>
              </a:rPr>
              <a:t>1. Students will make ice cream and sign yearbooks outside.</a:t>
            </a:r>
            <a:endParaRPr sz="1600">
              <a:solidFill>
                <a:schemeClr val="dk1"/>
              </a:solidFill>
            </a:endParaRPr>
          </a:p>
          <a:p>
            <a:pPr indent="0" lvl="0" marL="0" rtl="0" algn="l">
              <a:spcBef>
                <a:spcPts val="0"/>
              </a:spcBef>
              <a:spcAft>
                <a:spcPts val="1600"/>
              </a:spcAft>
              <a:buNone/>
            </a:pPr>
            <a:r>
              <a:t/>
            </a:r>
            <a:endParaRPr sz="1200"/>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495" name="Shape 2495"/>
        <p:cNvGrpSpPr/>
        <p:nvPr/>
      </p:nvGrpSpPr>
      <p:grpSpPr>
        <a:xfrm>
          <a:off x="0" y="0"/>
          <a:ext cx="0" cy="0"/>
          <a:chOff x="0" y="0"/>
          <a:chExt cx="0" cy="0"/>
        </a:xfrm>
      </p:grpSpPr>
      <p:pic>
        <p:nvPicPr>
          <p:cNvPr id="2496" name="Google Shape;2496;p21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497" name="Google Shape;2497;p21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5-22-23</a:t>
            </a:r>
            <a:endParaRPr b="1" sz="1600"/>
          </a:p>
        </p:txBody>
      </p:sp>
      <p:sp>
        <p:nvSpPr>
          <p:cNvPr id="2498" name="Google Shape;2498;p218"/>
          <p:cNvSpPr txBox="1"/>
          <p:nvPr>
            <p:ph idx="1" type="body"/>
          </p:nvPr>
        </p:nvSpPr>
        <p:spPr>
          <a:xfrm>
            <a:off x="2266200" y="1111050"/>
            <a:ext cx="4774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rPr>
              <a:t>I will describe the effects of biotic &amp; abiotic factors in an ecosystem.</a:t>
            </a:r>
            <a:endParaRPr i="1" sz="15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499" name="Google Shape;2499;p218"/>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Biotic &amp; Abiotic Factors in Ecosystems</a:t>
            </a:r>
            <a:endParaRPr b="1" sz="1500"/>
          </a:p>
        </p:txBody>
      </p:sp>
      <p:sp>
        <p:nvSpPr>
          <p:cNvPr id="2500" name="Google Shape;2500;p218"/>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501" name="Google Shape;2501;p218"/>
          <p:cNvSpPr txBox="1"/>
          <p:nvPr/>
        </p:nvSpPr>
        <p:spPr>
          <a:xfrm>
            <a:off x="2450400" y="2179950"/>
            <a:ext cx="44064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a:t>
            </a:r>
            <a:r>
              <a:rPr lang="en">
                <a:solidFill>
                  <a:schemeClr val="dk2"/>
                </a:solidFill>
              </a:rPr>
              <a:t>Students will complete the PBS: Ocean Circulation Activity (114) posted in GC.</a:t>
            </a:r>
            <a:endParaRPr b="1" sz="2600">
              <a:solidFill>
                <a:srgbClr val="FF0000"/>
              </a:solidFill>
            </a:endParaRPr>
          </a:p>
        </p:txBody>
      </p:sp>
      <p:sp>
        <p:nvSpPr>
          <p:cNvPr id="2502" name="Google Shape;2502;p218"/>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503" name="Google Shape;2503;p218"/>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06-LS2-1-</a:t>
            </a:r>
            <a:r>
              <a:rPr lang="en" sz="1200">
                <a:solidFill>
                  <a:schemeClr val="lt1"/>
                </a:solidFill>
                <a:latin typeface="Calibri"/>
                <a:ea typeface="Calibri"/>
                <a:cs typeface="Calibri"/>
                <a:sym typeface="Calibri"/>
              </a:rPr>
              <a:t>Students  will analyze and interpret data to provide evidence for the effects of resource availability on organisms and populations of organisms in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07" name="Shape 2507"/>
        <p:cNvGrpSpPr/>
        <p:nvPr/>
      </p:nvGrpSpPr>
      <p:grpSpPr>
        <a:xfrm>
          <a:off x="0" y="0"/>
          <a:ext cx="0" cy="0"/>
          <a:chOff x="0" y="0"/>
          <a:chExt cx="0" cy="0"/>
        </a:xfrm>
      </p:grpSpPr>
      <p:pic>
        <p:nvPicPr>
          <p:cNvPr id="2508" name="Google Shape;2508;p21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509" name="Google Shape;2509;p219"/>
          <p:cNvSpPr txBox="1"/>
          <p:nvPr>
            <p:ph idx="1" type="body"/>
          </p:nvPr>
        </p:nvSpPr>
        <p:spPr>
          <a:xfrm>
            <a:off x="2266200" y="418950"/>
            <a:ext cx="42933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5-23-23</a:t>
            </a:r>
            <a:endParaRPr b="1" sz="1600"/>
          </a:p>
        </p:txBody>
      </p:sp>
      <p:sp>
        <p:nvSpPr>
          <p:cNvPr id="2510" name="Google Shape;2510;p219"/>
          <p:cNvSpPr txBox="1"/>
          <p:nvPr>
            <p:ph idx="1" type="body"/>
          </p:nvPr>
        </p:nvSpPr>
        <p:spPr>
          <a:xfrm>
            <a:off x="2266200" y="1111050"/>
            <a:ext cx="4774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rPr>
              <a:t>I will describe the effects of biotic &amp; abiotic factors in an ecosystem.</a:t>
            </a:r>
            <a:endParaRPr i="1" sz="1500">
              <a:solidFill>
                <a:schemeClr val="dk1"/>
              </a:solidFill>
            </a:endParaRPr>
          </a:p>
          <a:p>
            <a:pPr indent="0" lvl="0" marL="0" rtl="0" algn="l">
              <a:spcBef>
                <a:spcPts val="1600"/>
              </a:spcBef>
              <a:spcAft>
                <a:spcPts val="0"/>
              </a:spcAft>
              <a:buNone/>
            </a:pPr>
            <a:r>
              <a:t/>
            </a:r>
            <a:endParaRPr i="1" sz="15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511" name="Google Shape;2511;p219"/>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Biotic &amp; Abiotic Factors in Ecosystems</a:t>
            </a:r>
            <a:endParaRPr b="1" sz="1500"/>
          </a:p>
        </p:txBody>
      </p:sp>
      <p:sp>
        <p:nvSpPr>
          <p:cNvPr id="2512" name="Google Shape;2512;p219"/>
          <p:cNvSpPr txBox="1"/>
          <p:nvPr>
            <p:ph idx="1" type="body"/>
          </p:nvPr>
        </p:nvSpPr>
        <p:spPr>
          <a:xfrm>
            <a:off x="2266200" y="184003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513" name="Google Shape;2513;p219"/>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514" name="Google Shape;2514;p219"/>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06-LS2-1-</a:t>
            </a:r>
            <a:r>
              <a:rPr lang="en" sz="1200">
                <a:solidFill>
                  <a:schemeClr val="lt1"/>
                </a:solidFill>
                <a:latin typeface="Calibri"/>
                <a:ea typeface="Calibri"/>
                <a:cs typeface="Calibri"/>
                <a:sym typeface="Calibri"/>
              </a:rPr>
              <a:t>Students  will analyze and interpret data to provide evidence for the effects of resource availability on organisms and populations of organisms in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
        <p:nvSpPr>
          <p:cNvPr id="2515" name="Google Shape;2515;p219"/>
          <p:cNvSpPr txBox="1"/>
          <p:nvPr>
            <p:ph idx="1" type="body"/>
          </p:nvPr>
        </p:nvSpPr>
        <p:spPr>
          <a:xfrm>
            <a:off x="2329800" y="2231850"/>
            <a:ext cx="4654500" cy="15612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1. </a:t>
            </a:r>
            <a:r>
              <a:rPr lang="en" sz="1300">
                <a:solidFill>
                  <a:schemeClr val="dk1"/>
                </a:solidFill>
                <a:highlight>
                  <a:srgbClr val="F1F3F4"/>
                </a:highlight>
                <a:latin typeface="Roboto"/>
                <a:ea typeface="Roboto"/>
                <a:cs typeface="Roboto"/>
                <a:sym typeface="Roboto"/>
              </a:rPr>
              <a:t>Students will review with the Ecosystems Jeopardy.</a:t>
            </a:r>
            <a:endParaRPr sz="1300">
              <a:solidFill>
                <a:schemeClr val="dk1"/>
              </a:solidFill>
            </a:endParaRPr>
          </a:p>
          <a:p>
            <a:pPr indent="0" lvl="0" marL="0" rtl="0" algn="l">
              <a:spcBef>
                <a:spcPts val="0"/>
              </a:spcBef>
              <a:spcAft>
                <a:spcPts val="0"/>
              </a:spcAft>
              <a:buNone/>
            </a:pPr>
            <a:r>
              <a:rPr lang="en" sz="1300">
                <a:solidFill>
                  <a:schemeClr val="dk1"/>
                </a:solidFill>
              </a:rPr>
              <a:t>3. Students will make an explore the properties of a pool of Oobleck, during SOAR.</a:t>
            </a:r>
            <a:endParaRPr sz="1300">
              <a:solidFill>
                <a:schemeClr val="dk1"/>
              </a:solidFill>
            </a:endParaRPr>
          </a:p>
          <a:p>
            <a:pPr indent="0" lvl="0" marL="0" rtl="0" algn="l">
              <a:spcBef>
                <a:spcPts val="0"/>
              </a:spcBef>
              <a:spcAft>
                <a:spcPts val="1600"/>
              </a:spcAft>
              <a:buNone/>
            </a:pPr>
            <a:r>
              <a:t/>
            </a:r>
            <a:endParaRPr sz="1600">
              <a:solidFill>
                <a:schemeClr val="dk1"/>
              </a:solidFill>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19" name="Shape 2519"/>
        <p:cNvGrpSpPr/>
        <p:nvPr/>
      </p:nvGrpSpPr>
      <p:grpSpPr>
        <a:xfrm>
          <a:off x="0" y="0"/>
          <a:ext cx="0" cy="0"/>
          <a:chOff x="0" y="0"/>
          <a:chExt cx="0" cy="0"/>
        </a:xfrm>
      </p:grpSpPr>
      <p:pic>
        <p:nvPicPr>
          <p:cNvPr id="2520" name="Google Shape;2520;p22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521" name="Google Shape;2521;p220"/>
          <p:cNvSpPr txBox="1"/>
          <p:nvPr>
            <p:ph idx="1" type="body"/>
          </p:nvPr>
        </p:nvSpPr>
        <p:spPr>
          <a:xfrm>
            <a:off x="2266200" y="418950"/>
            <a:ext cx="42933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5-24-23</a:t>
            </a:r>
            <a:endParaRPr b="1" i="1" sz="1600"/>
          </a:p>
        </p:txBody>
      </p:sp>
      <p:sp>
        <p:nvSpPr>
          <p:cNvPr id="2522" name="Google Shape;2522;p220"/>
          <p:cNvSpPr txBox="1"/>
          <p:nvPr>
            <p:ph idx="1" type="body"/>
          </p:nvPr>
        </p:nvSpPr>
        <p:spPr>
          <a:xfrm>
            <a:off x="2266200" y="1111050"/>
            <a:ext cx="4774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rPr>
              <a:t>I will describe the effects of biotic &amp; abiotic factors in an ecosystem.</a:t>
            </a:r>
            <a:endParaRPr i="1" sz="1500">
              <a:solidFill>
                <a:schemeClr val="dk1"/>
              </a:solidFill>
            </a:endParaRPr>
          </a:p>
          <a:p>
            <a:pPr indent="0" lvl="0" marL="0" rtl="0" algn="l">
              <a:spcBef>
                <a:spcPts val="1600"/>
              </a:spcBef>
              <a:spcAft>
                <a:spcPts val="0"/>
              </a:spcAft>
              <a:buNone/>
            </a:pPr>
            <a:r>
              <a:t/>
            </a:r>
            <a:endParaRPr i="1" sz="15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523" name="Google Shape;2523;p220"/>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Biotic &amp; Abiotic Factors in Ecosystems</a:t>
            </a:r>
            <a:endParaRPr b="1" sz="1500"/>
          </a:p>
        </p:txBody>
      </p:sp>
      <p:sp>
        <p:nvSpPr>
          <p:cNvPr id="2524" name="Google Shape;2524;p220"/>
          <p:cNvSpPr txBox="1"/>
          <p:nvPr>
            <p:ph idx="1" type="body"/>
          </p:nvPr>
        </p:nvSpPr>
        <p:spPr>
          <a:xfrm>
            <a:off x="2266200" y="184003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525" name="Google Shape;2525;p220"/>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526" name="Google Shape;2526;p220"/>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06-LS2-1-</a:t>
            </a:r>
            <a:r>
              <a:rPr lang="en" sz="1200">
                <a:solidFill>
                  <a:schemeClr val="lt1"/>
                </a:solidFill>
                <a:latin typeface="Calibri"/>
                <a:ea typeface="Calibri"/>
                <a:cs typeface="Calibri"/>
                <a:sym typeface="Calibri"/>
              </a:rPr>
              <a:t>Students  will analyze and interpret data to provide evidence for the effects of resource availability on organisms and populations of organisms in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
        <p:nvSpPr>
          <p:cNvPr id="2527" name="Google Shape;2527;p220"/>
          <p:cNvSpPr txBox="1"/>
          <p:nvPr>
            <p:ph idx="1" type="body"/>
          </p:nvPr>
        </p:nvSpPr>
        <p:spPr>
          <a:xfrm>
            <a:off x="2329800" y="2231850"/>
            <a:ext cx="4654500" cy="7602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highlight>
                  <a:srgbClr val="F1F3F4"/>
                </a:highlight>
                <a:latin typeface="Roboto"/>
                <a:ea typeface="Roboto"/>
                <a:cs typeface="Roboto"/>
                <a:sym typeface="Roboto"/>
              </a:rPr>
              <a:t>1. Students will take the Ecosystems Test attached in Google Classroom.</a:t>
            </a:r>
            <a:endParaRPr sz="1400">
              <a:solidFill>
                <a:schemeClr val="dk1"/>
              </a:solidFill>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31" name="Shape 2531"/>
        <p:cNvGrpSpPr/>
        <p:nvPr/>
      </p:nvGrpSpPr>
      <p:grpSpPr>
        <a:xfrm>
          <a:off x="0" y="0"/>
          <a:ext cx="0" cy="0"/>
          <a:chOff x="0" y="0"/>
          <a:chExt cx="0" cy="0"/>
        </a:xfrm>
      </p:grpSpPr>
      <p:pic>
        <p:nvPicPr>
          <p:cNvPr id="2532" name="Google Shape;2532;p22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533" name="Google Shape;2533;p221"/>
          <p:cNvSpPr txBox="1"/>
          <p:nvPr>
            <p:ph idx="1" type="body"/>
          </p:nvPr>
        </p:nvSpPr>
        <p:spPr>
          <a:xfrm>
            <a:off x="2266200" y="418950"/>
            <a:ext cx="41679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5-25-23</a:t>
            </a:r>
            <a:endParaRPr b="1" sz="1600"/>
          </a:p>
        </p:txBody>
      </p:sp>
      <p:sp>
        <p:nvSpPr>
          <p:cNvPr id="2534" name="Google Shape;2534;p221"/>
          <p:cNvSpPr txBox="1"/>
          <p:nvPr>
            <p:ph idx="1" type="body"/>
          </p:nvPr>
        </p:nvSpPr>
        <p:spPr>
          <a:xfrm>
            <a:off x="2410100" y="1053150"/>
            <a:ext cx="4606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will explain how wolves are a vital part of the ecosystem in Yellowstone National Park.</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535" name="Google Shape;2535;p221"/>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NATIONAL PARKS TEAM ACTIVITY</a:t>
            </a:r>
            <a:endParaRPr b="1" sz="1500"/>
          </a:p>
        </p:txBody>
      </p:sp>
      <p:sp>
        <p:nvSpPr>
          <p:cNvPr id="2536" name="Google Shape;2536;p221"/>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537" name="Google Shape;2537;p221"/>
          <p:cNvSpPr txBox="1"/>
          <p:nvPr/>
        </p:nvSpPr>
        <p:spPr>
          <a:xfrm>
            <a:off x="2354550" y="2179950"/>
            <a:ext cx="46068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highlight>
                  <a:srgbClr val="F1F3F4"/>
                </a:highlight>
                <a:latin typeface="Roboto"/>
                <a:ea typeface="Roboto"/>
                <a:cs typeface="Roboto"/>
                <a:sym typeface="Roboto"/>
              </a:rPr>
              <a:t>1. </a:t>
            </a:r>
            <a:r>
              <a:rPr lang="en">
                <a:solidFill>
                  <a:schemeClr val="dk1"/>
                </a:solidFill>
                <a:highlight>
                  <a:srgbClr val="F1F3F4"/>
                </a:highlight>
                <a:latin typeface="Roboto"/>
                <a:ea typeface="Roboto"/>
                <a:cs typeface="Roboto"/>
                <a:sym typeface="Roboto"/>
              </a:rPr>
              <a:t>Students will watch the attached Wolves in Yellowstone Park video and then complete the attached PBS: Wolves of Yellowstone activity (Park Day-3)</a:t>
            </a:r>
            <a:endParaRPr>
              <a:solidFill>
                <a:schemeClr val="dk2"/>
              </a:solidFill>
            </a:endParaRPr>
          </a:p>
        </p:txBody>
      </p:sp>
      <p:sp>
        <p:nvSpPr>
          <p:cNvPr id="2538" name="Google Shape;2538;p221"/>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539" name="Google Shape;2539;p221"/>
          <p:cNvSpPr txBox="1"/>
          <p:nvPr/>
        </p:nvSpPr>
        <p:spPr>
          <a:xfrm>
            <a:off x="7622625" y="2411950"/>
            <a:ext cx="1417800" cy="23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06-LS2-3-</a:t>
            </a:r>
            <a:r>
              <a:rPr lang="en" sz="1200">
                <a:solidFill>
                  <a:schemeClr val="lt1"/>
                </a:solidFill>
                <a:latin typeface="Calibri"/>
                <a:ea typeface="Calibri"/>
                <a:cs typeface="Calibri"/>
                <a:sym typeface="Calibri"/>
              </a:rPr>
              <a:t>Students  will develop a model to describe the cycling of matter and flow of energy among living and nonliving parts of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73" name="Shape 273"/>
        <p:cNvGrpSpPr/>
        <p:nvPr/>
      </p:nvGrpSpPr>
      <p:grpSpPr>
        <a:xfrm>
          <a:off x="0" y="0"/>
          <a:ext cx="0" cy="0"/>
          <a:chOff x="0" y="0"/>
          <a:chExt cx="0" cy="0"/>
        </a:xfrm>
      </p:grpSpPr>
      <p:pic>
        <p:nvPicPr>
          <p:cNvPr id="274" name="Google Shape;274;p3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75" name="Google Shape;275;p3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9-7-22</a:t>
            </a:r>
            <a:endParaRPr b="1" sz="1600"/>
          </a:p>
        </p:txBody>
      </p:sp>
      <p:sp>
        <p:nvSpPr>
          <p:cNvPr id="276" name="Google Shape;276;p33"/>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77" name="Google Shape;277;p33"/>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278" name="Google Shape;278;p33"/>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79" name="Google Shape;279;p33"/>
          <p:cNvSpPr txBox="1"/>
          <p:nvPr/>
        </p:nvSpPr>
        <p:spPr>
          <a:xfrm>
            <a:off x="2236500" y="2210850"/>
            <a:ext cx="4671000" cy="116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2"/>
                </a:solidFill>
              </a:rPr>
              <a:t>1. Explore gravity and orbits and make predictions about how changes in position or mass would affect gravity and these orbits.</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2"/>
                </a:solidFill>
              </a:rPr>
              <a:t>2. Go to: http://phet.colorado.edu/en/simulation/gravity-and-orbits </a:t>
            </a:r>
            <a:endParaRPr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2"/>
                </a:solidFill>
              </a:rPr>
              <a:t>3. Fill out the </a:t>
            </a:r>
            <a:r>
              <a:rPr lang="en" sz="1200">
                <a:solidFill>
                  <a:srgbClr val="FF0000"/>
                </a:solidFill>
              </a:rPr>
              <a:t>Gravity and Orbits simulation worksheet (019) using </a:t>
            </a:r>
            <a:r>
              <a:rPr lang="en" sz="1300">
                <a:solidFill>
                  <a:srgbClr val="FF0000"/>
                </a:solidFill>
              </a:rPr>
              <a:t>Kami</a:t>
            </a:r>
            <a:r>
              <a:rPr lang="en" sz="1300">
                <a:solidFill>
                  <a:schemeClr val="dk2"/>
                </a:solidFill>
              </a:rPr>
              <a:t>.</a:t>
            </a:r>
            <a:endParaRPr sz="1300">
              <a:solidFill>
                <a:schemeClr val="dk2"/>
              </a:solidFill>
            </a:endParaRPr>
          </a:p>
          <a:p>
            <a:pPr indent="0" lvl="0" marL="0" rtl="0" algn="l">
              <a:lnSpc>
                <a:spcPct val="115000"/>
              </a:lnSpc>
              <a:spcBef>
                <a:spcPts val="0"/>
              </a:spcBef>
              <a:spcAft>
                <a:spcPts val="1600"/>
              </a:spcAft>
              <a:buNone/>
            </a:pPr>
            <a:r>
              <a:t/>
            </a:r>
            <a:endParaRPr sz="1300">
              <a:solidFill>
                <a:schemeClr val="dk2"/>
              </a:solidFill>
            </a:endParaRPr>
          </a:p>
        </p:txBody>
      </p:sp>
      <p:sp>
        <p:nvSpPr>
          <p:cNvPr id="280" name="Google Shape;280;p33"/>
          <p:cNvSpPr txBox="1"/>
          <p:nvPr/>
        </p:nvSpPr>
        <p:spPr>
          <a:xfrm>
            <a:off x="7759400" y="187200"/>
            <a:ext cx="1214100" cy="21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moon phases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eclipses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tides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seasons</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81" name="Google Shape;281;p33"/>
          <p:cNvSpPr txBox="1"/>
          <p:nvPr/>
        </p:nvSpPr>
        <p:spPr>
          <a:xfrm>
            <a:off x="7759400" y="2179950"/>
            <a:ext cx="1214100" cy="25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06-ESS1-1. </a:t>
            </a:r>
            <a:r>
              <a:rPr lang="en" sz="1200">
                <a:solidFill>
                  <a:srgbClr val="FFFFFF"/>
                </a:solidFill>
                <a:latin typeface="Calibri"/>
                <a:ea typeface="Calibri"/>
                <a:cs typeface="Calibri"/>
                <a:sym typeface="Calibri"/>
              </a:rPr>
              <a:t>Students will develop and use a model of the Earth-sun-moon system to describe the cyclic patterns of lunar phases, eclipses of the sun and moon, and seasons.</a:t>
            </a:r>
            <a:r>
              <a:rPr b="1" lang="en" sz="1200">
                <a:solidFill>
                  <a:srgbClr val="FFFFFF"/>
                </a:solidFill>
                <a:latin typeface="Calibri"/>
                <a:ea typeface="Calibri"/>
                <a:cs typeface="Calibri"/>
                <a:sym typeface="Calibri"/>
              </a:rPr>
              <a:t>  (DOK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43" name="Shape 2543"/>
        <p:cNvGrpSpPr/>
        <p:nvPr/>
      </p:nvGrpSpPr>
      <p:grpSpPr>
        <a:xfrm>
          <a:off x="0" y="0"/>
          <a:ext cx="0" cy="0"/>
          <a:chOff x="0" y="0"/>
          <a:chExt cx="0" cy="0"/>
        </a:xfrm>
      </p:grpSpPr>
      <p:pic>
        <p:nvPicPr>
          <p:cNvPr id="2544" name="Google Shape;2544;p22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545" name="Google Shape;2545;p222"/>
          <p:cNvSpPr txBox="1"/>
          <p:nvPr>
            <p:ph idx="1" type="body"/>
          </p:nvPr>
        </p:nvSpPr>
        <p:spPr>
          <a:xfrm>
            <a:off x="2266200" y="418950"/>
            <a:ext cx="44844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5-25-23-</a:t>
            </a:r>
            <a:r>
              <a:rPr b="1" i="1" lang="en" sz="1600"/>
              <a:t>ALTERNATE ASSIGNMENT</a:t>
            </a:r>
            <a:endParaRPr b="1" i="1" sz="1600"/>
          </a:p>
        </p:txBody>
      </p:sp>
      <p:sp>
        <p:nvSpPr>
          <p:cNvPr id="2546" name="Google Shape;2546;p222"/>
          <p:cNvSpPr txBox="1"/>
          <p:nvPr>
            <p:ph idx="1" type="body"/>
          </p:nvPr>
        </p:nvSpPr>
        <p:spPr>
          <a:xfrm>
            <a:off x="2396700" y="1111050"/>
            <a:ext cx="4606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rPr>
              <a:t>I will describe the effects of biotic &amp; abiotic factors in an ecosystem.</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547" name="Google Shape;2547;p222"/>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Biotic &amp; Abiotic Factors in Ecosystems</a:t>
            </a:r>
            <a:endParaRPr b="1" sz="1500"/>
          </a:p>
        </p:txBody>
      </p:sp>
      <p:sp>
        <p:nvSpPr>
          <p:cNvPr id="2548" name="Google Shape;2548;p222"/>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549" name="Google Shape;2549;p222"/>
          <p:cNvSpPr txBox="1"/>
          <p:nvPr/>
        </p:nvSpPr>
        <p:spPr>
          <a:xfrm>
            <a:off x="2291100" y="2179950"/>
            <a:ext cx="4712400" cy="915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highlight>
                  <a:srgbClr val="F1F3F4"/>
                </a:highlight>
                <a:latin typeface="Roboto"/>
                <a:ea typeface="Roboto"/>
                <a:cs typeface="Roboto"/>
                <a:sym typeface="Roboto"/>
              </a:rPr>
              <a:t>1. Students will go through the PBS: Turning Wastewater into Drinking Water (131) reading activity.</a:t>
            </a:r>
            <a:endParaRPr>
              <a:solidFill>
                <a:schemeClr val="dk1"/>
              </a:solidFill>
              <a:highlight>
                <a:srgbClr val="F1F3F4"/>
              </a:highlight>
              <a:latin typeface="Roboto"/>
              <a:ea typeface="Roboto"/>
              <a:cs typeface="Roboto"/>
              <a:sym typeface="Roboto"/>
            </a:endParaRPr>
          </a:p>
          <a:p>
            <a:pPr indent="0" lvl="0" marL="0" rtl="0" algn="l">
              <a:lnSpc>
                <a:spcPct val="115000"/>
              </a:lnSpc>
              <a:spcBef>
                <a:spcPts val="0"/>
              </a:spcBef>
              <a:spcAft>
                <a:spcPts val="0"/>
              </a:spcAft>
              <a:buNone/>
            </a:pPr>
            <a:r>
              <a:rPr lang="en">
                <a:solidFill>
                  <a:schemeClr val="dk1"/>
                </a:solidFill>
                <a:highlight>
                  <a:srgbClr val="F1F3F4"/>
                </a:highlight>
                <a:latin typeface="Roboto"/>
                <a:ea typeface="Roboto"/>
                <a:cs typeface="Roboto"/>
                <a:sym typeface="Roboto"/>
              </a:rPr>
              <a:t>2. Students will watch the attached PBS video links and complete the video worksheet attached in Google Classroom.</a:t>
            </a:r>
            <a:endParaRPr>
              <a:solidFill>
                <a:schemeClr val="dk2"/>
              </a:solidFill>
            </a:endParaRPr>
          </a:p>
        </p:txBody>
      </p:sp>
      <p:sp>
        <p:nvSpPr>
          <p:cNvPr id="2550" name="Google Shape;2550;p222"/>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551" name="Google Shape;2551;p222"/>
          <p:cNvSpPr txBox="1"/>
          <p:nvPr/>
        </p:nvSpPr>
        <p:spPr>
          <a:xfrm>
            <a:off x="7622625" y="2411950"/>
            <a:ext cx="1417800" cy="23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06-LS2-3-</a:t>
            </a:r>
            <a:r>
              <a:rPr lang="en" sz="1200">
                <a:solidFill>
                  <a:schemeClr val="lt1"/>
                </a:solidFill>
                <a:latin typeface="Calibri"/>
                <a:ea typeface="Calibri"/>
                <a:cs typeface="Calibri"/>
                <a:sym typeface="Calibri"/>
              </a:rPr>
              <a:t>Students  will develop a model to describe the cycling of matter and flow of energy among living and nonliving parts of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55" name="Shape 2555"/>
        <p:cNvGrpSpPr/>
        <p:nvPr/>
      </p:nvGrpSpPr>
      <p:grpSpPr>
        <a:xfrm>
          <a:off x="0" y="0"/>
          <a:ext cx="0" cy="0"/>
          <a:chOff x="0" y="0"/>
          <a:chExt cx="0" cy="0"/>
        </a:xfrm>
      </p:grpSpPr>
      <p:pic>
        <p:nvPicPr>
          <p:cNvPr id="2556" name="Google Shape;2556;p22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557" name="Google Shape;2557;p223"/>
          <p:cNvSpPr txBox="1"/>
          <p:nvPr>
            <p:ph idx="1" type="body"/>
          </p:nvPr>
        </p:nvSpPr>
        <p:spPr>
          <a:xfrm>
            <a:off x="2266200" y="418950"/>
            <a:ext cx="41679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5-26-23</a:t>
            </a:r>
            <a:endParaRPr b="1" sz="1600"/>
          </a:p>
        </p:txBody>
      </p:sp>
      <p:sp>
        <p:nvSpPr>
          <p:cNvPr id="2558" name="Google Shape;2558;p223"/>
          <p:cNvSpPr txBox="1"/>
          <p:nvPr>
            <p:ph idx="1" type="body"/>
          </p:nvPr>
        </p:nvSpPr>
        <p:spPr>
          <a:xfrm>
            <a:off x="2396700" y="1111050"/>
            <a:ext cx="4606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will </a:t>
            </a:r>
            <a:r>
              <a:rPr i="1" lang="en" sz="1300">
                <a:solidFill>
                  <a:schemeClr val="dk1"/>
                </a:solidFill>
              </a:rPr>
              <a:t>use my schema to </a:t>
            </a:r>
            <a:r>
              <a:rPr i="1" lang="en" sz="1300">
                <a:solidFill>
                  <a:schemeClr val="dk1"/>
                </a:solidFill>
              </a:rPr>
              <a:t>explain how a supervolcano was created</a:t>
            </a:r>
            <a:r>
              <a:rPr i="1" lang="en" sz="1300">
                <a:solidFill>
                  <a:schemeClr val="dk1"/>
                </a:solidFill>
              </a:rPr>
              <a:t> in Yellowstone </a:t>
            </a:r>
            <a:r>
              <a:rPr i="1" lang="en" sz="1300">
                <a:solidFill>
                  <a:schemeClr val="dk1"/>
                </a:solidFill>
              </a:rPr>
              <a:t>National Park</a:t>
            </a:r>
            <a:r>
              <a:rPr i="1" lang="en" sz="1300">
                <a:solidFill>
                  <a:schemeClr val="dk1"/>
                </a:solidFill>
              </a:rPr>
              <a:t>.</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559" name="Google Shape;2559;p223"/>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NATIONAL PARKS TEAM ACTIVITY</a:t>
            </a:r>
            <a:endParaRPr b="1" sz="1500"/>
          </a:p>
        </p:txBody>
      </p:sp>
      <p:sp>
        <p:nvSpPr>
          <p:cNvPr id="2560" name="Google Shape;2560;p223"/>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561" name="Google Shape;2561;p223"/>
          <p:cNvSpPr txBox="1"/>
          <p:nvPr/>
        </p:nvSpPr>
        <p:spPr>
          <a:xfrm>
            <a:off x="2354550" y="2179950"/>
            <a:ext cx="4606800" cy="915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AutoNum type="arabicPeriod"/>
            </a:pPr>
            <a:r>
              <a:rPr lang="en">
                <a:solidFill>
                  <a:schemeClr val="dk2"/>
                </a:solidFill>
              </a:rPr>
              <a:t>Students will do the TED-TALK Supervolcano Activity (Park Day-4) posted in Google Classroom, after the End of Year Celebration..</a:t>
            </a:r>
            <a:endParaRPr>
              <a:solidFill>
                <a:schemeClr val="dk2"/>
              </a:solidFill>
            </a:endParaRPr>
          </a:p>
        </p:txBody>
      </p:sp>
      <p:sp>
        <p:nvSpPr>
          <p:cNvPr id="2562" name="Google Shape;2562;p223"/>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563" name="Google Shape;2563;p223"/>
          <p:cNvSpPr txBox="1"/>
          <p:nvPr/>
        </p:nvSpPr>
        <p:spPr>
          <a:xfrm>
            <a:off x="7622625" y="2411950"/>
            <a:ext cx="1417800" cy="23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06-LS2-3-</a:t>
            </a:r>
            <a:r>
              <a:rPr lang="en" sz="1200">
                <a:solidFill>
                  <a:schemeClr val="lt1"/>
                </a:solidFill>
                <a:latin typeface="Calibri"/>
                <a:ea typeface="Calibri"/>
                <a:cs typeface="Calibri"/>
                <a:sym typeface="Calibri"/>
              </a:rPr>
              <a:t>Students  will develop a model to describe the cycling of matter and flow of energy among living and nonliving parts of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67" name="Shape 2567"/>
        <p:cNvGrpSpPr/>
        <p:nvPr/>
      </p:nvGrpSpPr>
      <p:grpSpPr>
        <a:xfrm>
          <a:off x="0" y="0"/>
          <a:ext cx="0" cy="0"/>
          <a:chOff x="0" y="0"/>
          <a:chExt cx="0" cy="0"/>
        </a:xfrm>
      </p:grpSpPr>
      <p:pic>
        <p:nvPicPr>
          <p:cNvPr id="2568" name="Google Shape;2568;p22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569" name="Google Shape;2569;p22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5-30-23</a:t>
            </a:r>
            <a:endParaRPr b="1" sz="1600"/>
          </a:p>
        </p:txBody>
      </p:sp>
      <p:sp>
        <p:nvSpPr>
          <p:cNvPr id="2570" name="Google Shape;2570;p224"/>
          <p:cNvSpPr txBox="1"/>
          <p:nvPr>
            <p:ph idx="1" type="body"/>
          </p:nvPr>
        </p:nvSpPr>
        <p:spPr>
          <a:xfrm>
            <a:off x="2396700" y="1111050"/>
            <a:ext cx="4606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rPr>
              <a:t>I will reflect on what I learned this school year.</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571" name="Google Shape;2571;p224"/>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END OF YEAR ACTIVITY</a:t>
            </a:r>
            <a:endParaRPr b="1" sz="1500"/>
          </a:p>
        </p:txBody>
      </p:sp>
      <p:sp>
        <p:nvSpPr>
          <p:cNvPr id="2572" name="Google Shape;2572;p224"/>
          <p:cNvSpPr txBox="1"/>
          <p:nvPr>
            <p:ph idx="1" type="body"/>
          </p:nvPr>
        </p:nvSpPr>
        <p:spPr>
          <a:xfrm>
            <a:off x="2291100" y="187408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573" name="Google Shape;2573;p224"/>
          <p:cNvSpPr txBox="1"/>
          <p:nvPr/>
        </p:nvSpPr>
        <p:spPr>
          <a:xfrm>
            <a:off x="2276850" y="2179950"/>
            <a:ext cx="4684500" cy="915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AutoNum type="arabicPeriod"/>
            </a:pPr>
            <a:r>
              <a:rPr lang="en">
                <a:solidFill>
                  <a:schemeClr val="dk2"/>
                </a:solidFill>
              </a:rPr>
              <a:t>Students will play the “Ultimate Fandom” End of Year Jeopardy.</a:t>
            </a:r>
            <a:endParaRPr>
              <a:solidFill>
                <a:schemeClr val="dk2"/>
              </a:solidFill>
            </a:endParaRPr>
          </a:p>
        </p:txBody>
      </p:sp>
      <p:sp>
        <p:nvSpPr>
          <p:cNvPr id="2574" name="Google Shape;2574;p224"/>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575" name="Google Shape;2575;p224"/>
          <p:cNvSpPr txBox="1"/>
          <p:nvPr/>
        </p:nvSpPr>
        <p:spPr>
          <a:xfrm>
            <a:off x="7622625" y="2411950"/>
            <a:ext cx="1417800" cy="232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06-LS2-3-</a:t>
            </a:r>
            <a:r>
              <a:rPr lang="en" sz="1200">
                <a:solidFill>
                  <a:schemeClr val="lt1"/>
                </a:solidFill>
                <a:latin typeface="Calibri"/>
                <a:ea typeface="Calibri"/>
                <a:cs typeface="Calibri"/>
                <a:sym typeface="Calibri"/>
              </a:rPr>
              <a:t>Students  will develop a model to describe the cycling of matter and flow of energy among living and nonliving parts of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79" name="Shape 2579"/>
        <p:cNvGrpSpPr/>
        <p:nvPr/>
      </p:nvGrpSpPr>
      <p:grpSpPr>
        <a:xfrm>
          <a:off x="0" y="0"/>
          <a:ext cx="0" cy="0"/>
          <a:chOff x="0" y="0"/>
          <a:chExt cx="0" cy="0"/>
        </a:xfrm>
      </p:grpSpPr>
      <p:pic>
        <p:nvPicPr>
          <p:cNvPr id="2580" name="Google Shape;2580;p22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581" name="Google Shape;2581;p22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5-31-23</a:t>
            </a:r>
            <a:endParaRPr b="1" sz="1600"/>
          </a:p>
        </p:txBody>
      </p:sp>
      <p:sp>
        <p:nvSpPr>
          <p:cNvPr id="2582" name="Google Shape;2582;p225"/>
          <p:cNvSpPr txBox="1"/>
          <p:nvPr>
            <p:ph idx="1" type="body"/>
          </p:nvPr>
        </p:nvSpPr>
        <p:spPr>
          <a:xfrm>
            <a:off x="2266200" y="1111050"/>
            <a:ext cx="4774800" cy="716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500">
                <a:solidFill>
                  <a:schemeClr val="dk1"/>
                </a:solidFill>
              </a:rPr>
              <a:t>I will reflect on what I learned this school year.</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583" name="Google Shape;2583;p225"/>
          <p:cNvSpPr txBox="1"/>
          <p:nvPr>
            <p:ph idx="1" type="body"/>
          </p:nvPr>
        </p:nvSpPr>
        <p:spPr>
          <a:xfrm>
            <a:off x="2266100" y="758850"/>
            <a:ext cx="48150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500">
                <a:solidFill>
                  <a:schemeClr val="dk1"/>
                </a:solidFill>
              </a:rPr>
              <a:t>LAST DAY OF SCHOOL</a:t>
            </a:r>
            <a:endParaRPr b="1" sz="1500"/>
          </a:p>
        </p:txBody>
      </p:sp>
      <p:sp>
        <p:nvSpPr>
          <p:cNvPr id="2584" name="Google Shape;2584;p225"/>
          <p:cNvSpPr txBox="1"/>
          <p:nvPr>
            <p:ph idx="1" type="body"/>
          </p:nvPr>
        </p:nvSpPr>
        <p:spPr>
          <a:xfrm>
            <a:off x="2266200" y="1840038"/>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585" name="Google Shape;2585;p225"/>
          <p:cNvSpPr txBox="1"/>
          <p:nvPr/>
        </p:nvSpPr>
        <p:spPr>
          <a:xfrm>
            <a:off x="2357025" y="2179950"/>
            <a:ext cx="4393500" cy="915000"/>
          </a:xfrm>
          <a:prstGeom prst="rect">
            <a:avLst/>
          </a:prstGeom>
          <a:noFill/>
          <a:ln>
            <a:noFill/>
          </a:ln>
        </p:spPr>
        <p:txBody>
          <a:bodyPr anchorCtr="0" anchor="t" bIns="91425" lIns="91425" spcFirstLastPara="1" rIns="91425" wrap="square" tIns="91425">
            <a:noAutofit/>
          </a:bodyPr>
          <a:lstStyle/>
          <a:p>
            <a:pPr indent="0" lvl="0" marL="457200" rtl="0" algn="ctr">
              <a:lnSpc>
                <a:spcPct val="115000"/>
              </a:lnSpc>
              <a:spcBef>
                <a:spcPts val="0"/>
              </a:spcBef>
              <a:spcAft>
                <a:spcPts val="0"/>
              </a:spcAft>
              <a:buNone/>
            </a:pPr>
            <a:r>
              <a:t/>
            </a:r>
            <a:endParaRPr b="1" sz="2200">
              <a:solidFill>
                <a:schemeClr val="dk2"/>
              </a:solidFill>
            </a:endParaRPr>
          </a:p>
        </p:txBody>
      </p:sp>
      <p:sp>
        <p:nvSpPr>
          <p:cNvPr id="2586" name="Google Shape;2586;p225"/>
          <p:cNvSpPr txBox="1"/>
          <p:nvPr/>
        </p:nvSpPr>
        <p:spPr>
          <a:xfrm>
            <a:off x="7646475" y="57450"/>
            <a:ext cx="1370100" cy="209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Producers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Consumers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Predator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Biotic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Abiotic</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Photosynthesis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Food web</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Population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587" name="Google Shape;2587;p225"/>
          <p:cNvSpPr txBox="1"/>
          <p:nvPr/>
        </p:nvSpPr>
        <p:spPr>
          <a:xfrm>
            <a:off x="7622625" y="2411950"/>
            <a:ext cx="1417800" cy="250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06-LS2-1-</a:t>
            </a:r>
            <a:r>
              <a:rPr lang="en" sz="1200">
                <a:solidFill>
                  <a:schemeClr val="lt1"/>
                </a:solidFill>
                <a:latin typeface="Calibri"/>
                <a:ea typeface="Calibri"/>
                <a:cs typeface="Calibri"/>
                <a:sym typeface="Calibri"/>
              </a:rPr>
              <a:t>Students  will analyze and interpret data to provide evidence for the effects of resource availability on organisms and populations of organisms in an ecosystem.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85" name="Shape 285"/>
        <p:cNvGrpSpPr/>
        <p:nvPr/>
      </p:nvGrpSpPr>
      <p:grpSpPr>
        <a:xfrm>
          <a:off x="0" y="0"/>
          <a:ext cx="0" cy="0"/>
          <a:chOff x="0" y="0"/>
          <a:chExt cx="0" cy="0"/>
        </a:xfrm>
      </p:grpSpPr>
      <p:pic>
        <p:nvPicPr>
          <p:cNvPr id="286" name="Google Shape;286;p3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87" name="Google Shape;287;p3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9-8-22</a:t>
            </a:r>
            <a:endParaRPr b="1" sz="1600"/>
          </a:p>
        </p:txBody>
      </p:sp>
      <p:sp>
        <p:nvSpPr>
          <p:cNvPr id="288" name="Google Shape;288;p34"/>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289" name="Google Shape;289;p34"/>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290" name="Google Shape;290;p34"/>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291" name="Google Shape;291;p34"/>
          <p:cNvSpPr txBox="1"/>
          <p:nvPr/>
        </p:nvSpPr>
        <p:spPr>
          <a:xfrm>
            <a:off x="2262300" y="2210850"/>
            <a:ext cx="4769100" cy="13653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chemeClr val="dk1"/>
              </a:buClr>
              <a:buSzPts val="1300"/>
              <a:buAutoNum type="arabicPeriod"/>
            </a:pPr>
            <a:r>
              <a:rPr lang="en" sz="1300">
                <a:solidFill>
                  <a:schemeClr val="dk1"/>
                </a:solidFill>
              </a:rPr>
              <a:t>Students will watch the tutorial video explaining the assignment.</a:t>
            </a:r>
            <a:endParaRPr sz="1300">
              <a:solidFill>
                <a:schemeClr val="dk1"/>
              </a:solidFill>
            </a:endParaRPr>
          </a:p>
          <a:p>
            <a:pPr indent="-311150" lvl="0" marL="457200" rtl="0" algn="l">
              <a:spcBef>
                <a:spcPts val="0"/>
              </a:spcBef>
              <a:spcAft>
                <a:spcPts val="0"/>
              </a:spcAft>
              <a:buClr>
                <a:schemeClr val="dk1"/>
              </a:buClr>
              <a:buSzPts val="1300"/>
              <a:buAutoNum type="arabicPeriod"/>
            </a:pPr>
            <a:r>
              <a:rPr lang="en" sz="1300">
                <a:solidFill>
                  <a:schemeClr val="dk1"/>
                </a:solidFill>
              </a:rPr>
              <a:t>Students will watch a Causes of the Seasons video from Generation Genius.</a:t>
            </a:r>
            <a:endParaRPr sz="1300">
              <a:solidFill>
                <a:schemeClr val="dk1"/>
              </a:solidFill>
            </a:endParaRPr>
          </a:p>
          <a:p>
            <a:pPr indent="-311150" lvl="0" marL="457200" rtl="0" algn="l">
              <a:spcBef>
                <a:spcPts val="0"/>
              </a:spcBef>
              <a:spcAft>
                <a:spcPts val="0"/>
              </a:spcAft>
              <a:buClr>
                <a:schemeClr val="dk1"/>
              </a:buClr>
              <a:buSzPts val="1300"/>
              <a:buAutoNum type="arabicPeriod"/>
            </a:pPr>
            <a:r>
              <a:rPr lang="en" sz="1300">
                <a:solidFill>
                  <a:schemeClr val="dk1"/>
                </a:solidFill>
              </a:rPr>
              <a:t>Students will complete the </a:t>
            </a:r>
            <a:r>
              <a:rPr lang="en" sz="1300">
                <a:solidFill>
                  <a:srgbClr val="FF0000"/>
                </a:solidFill>
              </a:rPr>
              <a:t>Seasons video worksheet (020)</a:t>
            </a:r>
            <a:r>
              <a:rPr lang="en" sz="1300">
                <a:solidFill>
                  <a:schemeClr val="dk1"/>
                </a:solidFill>
              </a:rPr>
              <a:t> using Kami and post in GC.</a:t>
            </a:r>
            <a:endParaRPr sz="1300">
              <a:solidFill>
                <a:schemeClr val="dk1"/>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292" name="Google Shape;292;p34"/>
          <p:cNvSpPr txBox="1"/>
          <p:nvPr/>
        </p:nvSpPr>
        <p:spPr>
          <a:xfrm>
            <a:off x="7759400" y="187200"/>
            <a:ext cx="1214100" cy="21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moon phases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eclipses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tides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seasons</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293" name="Google Shape;293;p34"/>
          <p:cNvSpPr txBox="1"/>
          <p:nvPr/>
        </p:nvSpPr>
        <p:spPr>
          <a:xfrm>
            <a:off x="7759400" y="2179950"/>
            <a:ext cx="1214100" cy="25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06-ESS1-1. </a:t>
            </a:r>
            <a:r>
              <a:rPr lang="en" sz="1200">
                <a:solidFill>
                  <a:srgbClr val="FFFFFF"/>
                </a:solidFill>
                <a:latin typeface="Calibri"/>
                <a:ea typeface="Calibri"/>
                <a:cs typeface="Calibri"/>
                <a:sym typeface="Calibri"/>
              </a:rPr>
              <a:t>Students will develop and use a model of the Earth-sun-moon system to describe the cyclic patterns of lunar phases, eclipses of the sun and moon, and seasons.</a:t>
            </a:r>
            <a:r>
              <a:rPr b="1" lang="en" sz="1200">
                <a:solidFill>
                  <a:srgbClr val="FFFFFF"/>
                </a:solidFill>
                <a:latin typeface="Calibri"/>
                <a:ea typeface="Calibri"/>
                <a:cs typeface="Calibri"/>
                <a:sym typeface="Calibri"/>
              </a:rPr>
              <a:t>  (DOK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97" name="Shape 297"/>
        <p:cNvGrpSpPr/>
        <p:nvPr/>
      </p:nvGrpSpPr>
      <p:grpSpPr>
        <a:xfrm>
          <a:off x="0" y="0"/>
          <a:ext cx="0" cy="0"/>
          <a:chOff x="0" y="0"/>
          <a:chExt cx="0" cy="0"/>
        </a:xfrm>
      </p:grpSpPr>
      <p:pic>
        <p:nvPicPr>
          <p:cNvPr id="298" name="Google Shape;298;p3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299" name="Google Shape;299;p3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9-9-22</a:t>
            </a:r>
            <a:endParaRPr b="1" sz="1600"/>
          </a:p>
        </p:txBody>
      </p:sp>
      <p:sp>
        <p:nvSpPr>
          <p:cNvPr id="300" name="Google Shape;300;p35"/>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301" name="Google Shape;301;p35"/>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302" name="Google Shape;302;p35"/>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303" name="Google Shape;303;p35"/>
          <p:cNvSpPr txBox="1"/>
          <p:nvPr/>
        </p:nvSpPr>
        <p:spPr>
          <a:xfrm>
            <a:off x="2329800" y="2179950"/>
            <a:ext cx="4484400" cy="116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2"/>
                </a:solidFill>
              </a:rPr>
              <a:t>1. Students will review for the quiz as a class, using the Space Kahoot game attached below: </a:t>
            </a:r>
            <a:r>
              <a:rPr lang="en" sz="1200" u="sng">
                <a:solidFill>
                  <a:schemeClr val="hlink"/>
                </a:solidFill>
                <a:hlinkClick r:id="rId4"/>
              </a:rPr>
              <a:t>https://play.kahoot.it/v2/?quizId=5cc8e9aa-5885-44f5-b02f-49c2a71af6c3</a:t>
            </a:r>
            <a:endParaRPr sz="1200">
              <a:solidFill>
                <a:schemeClr val="dk2"/>
              </a:solidFill>
            </a:endParaRPr>
          </a:p>
          <a:p>
            <a:pPr indent="0" lvl="0" marL="0" rtl="0" algn="l">
              <a:lnSpc>
                <a:spcPct val="115000"/>
              </a:lnSpc>
              <a:spcBef>
                <a:spcPts val="0"/>
              </a:spcBef>
              <a:spcAft>
                <a:spcPts val="0"/>
              </a:spcAft>
              <a:buNone/>
            </a:pPr>
            <a:r>
              <a:rPr lang="en" sz="1200">
                <a:solidFill>
                  <a:schemeClr val="dk2"/>
                </a:solidFill>
              </a:rPr>
              <a:t>2. Students will take the</a:t>
            </a:r>
            <a:r>
              <a:rPr lang="en" sz="1200">
                <a:solidFill>
                  <a:srgbClr val="FF0000"/>
                </a:solidFill>
              </a:rPr>
              <a:t> Earth in Space Google Form Quiz (021) </a:t>
            </a:r>
            <a:r>
              <a:rPr lang="en" sz="1200">
                <a:solidFill>
                  <a:schemeClr val="dk2"/>
                </a:solidFill>
              </a:rPr>
              <a:t>posted in GC.</a:t>
            </a:r>
            <a:endParaRPr sz="1200">
              <a:solidFill>
                <a:schemeClr val="dk2"/>
              </a:solidFill>
            </a:endParaRPr>
          </a:p>
          <a:p>
            <a:pPr indent="0" lvl="0" marL="0" rtl="0" algn="l">
              <a:lnSpc>
                <a:spcPct val="115000"/>
              </a:lnSpc>
              <a:spcBef>
                <a:spcPts val="0"/>
              </a:spcBef>
              <a:spcAft>
                <a:spcPts val="0"/>
              </a:spcAft>
              <a:buNone/>
            </a:pPr>
            <a:r>
              <a:t/>
            </a:r>
            <a:endParaRPr sz="1200">
              <a:solidFill>
                <a:schemeClr val="dk2"/>
              </a:solidFill>
            </a:endParaRPr>
          </a:p>
        </p:txBody>
      </p:sp>
      <p:sp>
        <p:nvSpPr>
          <p:cNvPr id="304" name="Google Shape;304;p35"/>
          <p:cNvSpPr txBox="1"/>
          <p:nvPr/>
        </p:nvSpPr>
        <p:spPr>
          <a:xfrm>
            <a:off x="7759400" y="187200"/>
            <a:ext cx="1214100" cy="21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moon phases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eclipses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tides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seasons</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305" name="Google Shape;305;p35"/>
          <p:cNvSpPr txBox="1"/>
          <p:nvPr/>
        </p:nvSpPr>
        <p:spPr>
          <a:xfrm>
            <a:off x="7759400" y="2179950"/>
            <a:ext cx="1214100" cy="25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06-ESS1-1. </a:t>
            </a:r>
            <a:r>
              <a:rPr lang="en" sz="1200">
                <a:solidFill>
                  <a:srgbClr val="FFFFFF"/>
                </a:solidFill>
                <a:latin typeface="Calibri"/>
                <a:ea typeface="Calibri"/>
                <a:cs typeface="Calibri"/>
                <a:sym typeface="Calibri"/>
              </a:rPr>
              <a:t>Students will develop and use a model of the Earth-sun-moon system to describe the cyclic patterns of lunar phases, eclipses of the sun and moon, and seasons.</a:t>
            </a:r>
            <a:r>
              <a:rPr b="1" lang="en" sz="1200">
                <a:solidFill>
                  <a:srgbClr val="FFFFFF"/>
                </a:solidFill>
                <a:latin typeface="Calibri"/>
                <a:ea typeface="Calibri"/>
                <a:cs typeface="Calibri"/>
                <a:sym typeface="Calibri"/>
              </a:rPr>
              <a:t>  (DOK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9" name="Shape 309"/>
        <p:cNvGrpSpPr/>
        <p:nvPr/>
      </p:nvGrpSpPr>
      <p:grpSpPr>
        <a:xfrm>
          <a:off x="0" y="0"/>
          <a:ext cx="0" cy="0"/>
          <a:chOff x="0" y="0"/>
          <a:chExt cx="0" cy="0"/>
        </a:xfrm>
      </p:grpSpPr>
      <p:pic>
        <p:nvPicPr>
          <p:cNvPr id="310" name="Google Shape;310;p3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311" name="Google Shape;311;p3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9-12-22</a:t>
            </a:r>
            <a:endParaRPr b="1" sz="1600"/>
          </a:p>
        </p:txBody>
      </p:sp>
      <p:sp>
        <p:nvSpPr>
          <p:cNvPr id="312" name="Google Shape;312;p36"/>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313" name="Google Shape;313;p36"/>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314" name="Google Shape;314;p36"/>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315" name="Google Shape;315;p36"/>
          <p:cNvSpPr txBox="1"/>
          <p:nvPr/>
        </p:nvSpPr>
        <p:spPr>
          <a:xfrm>
            <a:off x="2360250" y="2144200"/>
            <a:ext cx="4671000" cy="126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2"/>
                </a:solidFill>
              </a:rPr>
              <a:t> 1. Students will take </a:t>
            </a:r>
            <a:r>
              <a:rPr lang="en" sz="1300">
                <a:solidFill>
                  <a:srgbClr val="FF0000"/>
                </a:solidFill>
              </a:rPr>
              <a:t>The Universe notes (022)</a:t>
            </a:r>
            <a:r>
              <a:rPr lang="en" sz="1300">
                <a:solidFill>
                  <a:schemeClr val="dk2"/>
                </a:solidFill>
              </a:rPr>
              <a:t> and complete a note taking worksheet, while they watch a Google Slide presentation.</a:t>
            </a:r>
            <a:endParaRPr sz="13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2"/>
                </a:solidFill>
              </a:rPr>
              <a:t>2. Students will watch a video about the origins of the Universe.</a:t>
            </a:r>
            <a:endParaRPr sz="1300">
              <a:solidFill>
                <a:schemeClr val="dk2"/>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2"/>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2"/>
              </a:solidFill>
            </a:endParaRPr>
          </a:p>
          <a:p>
            <a:pPr indent="0" lvl="0" marL="0" rtl="0" algn="l">
              <a:lnSpc>
                <a:spcPct val="115000"/>
              </a:lnSpc>
              <a:spcBef>
                <a:spcPts val="1600"/>
              </a:spcBef>
              <a:spcAft>
                <a:spcPts val="1600"/>
              </a:spcAft>
              <a:buNone/>
            </a:pPr>
            <a:r>
              <a:t/>
            </a:r>
            <a:endParaRPr sz="1300">
              <a:solidFill>
                <a:schemeClr val="dk2"/>
              </a:solidFill>
            </a:endParaRPr>
          </a:p>
        </p:txBody>
      </p:sp>
      <p:sp>
        <p:nvSpPr>
          <p:cNvPr id="316" name="Google Shape;316;p36"/>
          <p:cNvSpPr txBox="1"/>
          <p:nvPr/>
        </p:nvSpPr>
        <p:spPr>
          <a:xfrm>
            <a:off x="7759400" y="187200"/>
            <a:ext cx="1214100" cy="21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moon phases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eclipses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tides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seasons</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317" name="Google Shape;317;p36"/>
          <p:cNvSpPr txBox="1"/>
          <p:nvPr/>
        </p:nvSpPr>
        <p:spPr>
          <a:xfrm>
            <a:off x="7759400" y="2179950"/>
            <a:ext cx="1214100" cy="25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06-ESS1-2. </a:t>
            </a:r>
            <a:r>
              <a:rPr lang="en" sz="1200">
                <a:solidFill>
                  <a:srgbClr val="FFFFFF"/>
                </a:solidFill>
                <a:latin typeface="Calibri"/>
                <a:ea typeface="Calibri"/>
                <a:cs typeface="Calibri"/>
                <a:sym typeface="Calibri"/>
              </a:rPr>
              <a:t>Students will develop and use a model to explain the role of gravity in the motions within galaxies and the solar system.  </a:t>
            </a:r>
            <a:r>
              <a:rPr b="1" lang="en" sz="1200">
                <a:solidFill>
                  <a:srgbClr val="FFFFFF"/>
                </a:solidFill>
                <a:latin typeface="Calibri"/>
                <a:ea typeface="Calibri"/>
                <a:cs typeface="Calibri"/>
                <a:sym typeface="Calibri"/>
              </a:rPr>
              <a:t>(DOK 3)</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21" name="Shape 321"/>
        <p:cNvGrpSpPr/>
        <p:nvPr/>
      </p:nvGrpSpPr>
      <p:grpSpPr>
        <a:xfrm>
          <a:off x="0" y="0"/>
          <a:ext cx="0" cy="0"/>
          <a:chOff x="0" y="0"/>
          <a:chExt cx="0" cy="0"/>
        </a:xfrm>
      </p:grpSpPr>
      <p:pic>
        <p:nvPicPr>
          <p:cNvPr id="322" name="Google Shape;322;p3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323" name="Google Shape;323;p3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9-13-22</a:t>
            </a:r>
            <a:endParaRPr b="1" sz="1600"/>
          </a:p>
        </p:txBody>
      </p:sp>
      <p:sp>
        <p:nvSpPr>
          <p:cNvPr id="324" name="Google Shape;324;p37"/>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325" name="Google Shape;325;p37"/>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326" name="Google Shape;326;p37"/>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327" name="Google Shape;327;p37"/>
          <p:cNvSpPr txBox="1"/>
          <p:nvPr/>
        </p:nvSpPr>
        <p:spPr>
          <a:xfrm>
            <a:off x="2360250" y="2144200"/>
            <a:ext cx="4671000" cy="126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300">
                <a:solidFill>
                  <a:schemeClr val="dk2"/>
                </a:solidFill>
              </a:rPr>
              <a:t>1. Students will complete </a:t>
            </a:r>
            <a:r>
              <a:rPr lang="en" sz="1300">
                <a:solidFill>
                  <a:srgbClr val="FF0000"/>
                </a:solidFill>
              </a:rPr>
              <a:t>GG: Solar System Activity (023)</a:t>
            </a:r>
            <a:r>
              <a:rPr lang="en" sz="1300">
                <a:solidFill>
                  <a:schemeClr val="dk2"/>
                </a:solidFill>
              </a:rPr>
              <a:t> </a:t>
            </a:r>
            <a:r>
              <a:rPr lang="en" sz="1300">
                <a:solidFill>
                  <a:schemeClr val="dk2"/>
                </a:solidFill>
              </a:rPr>
              <a:t>and complete a worksheet using Kami.</a:t>
            </a:r>
            <a:endParaRPr sz="1300">
              <a:solidFill>
                <a:schemeClr val="dk2"/>
              </a:solidFill>
            </a:endParaRPr>
          </a:p>
          <a:p>
            <a:pPr indent="0" lvl="0" marL="0" rtl="0" algn="l">
              <a:lnSpc>
                <a:spcPct val="115000"/>
              </a:lnSpc>
              <a:spcBef>
                <a:spcPts val="0"/>
              </a:spcBef>
              <a:spcAft>
                <a:spcPts val="0"/>
              </a:spcAft>
              <a:buClr>
                <a:schemeClr val="dk1"/>
              </a:buClr>
              <a:buSzPts val="1100"/>
              <a:buFont typeface="Arial"/>
              <a:buNone/>
            </a:pPr>
            <a:r>
              <a:rPr lang="en" sz="1300">
                <a:solidFill>
                  <a:schemeClr val="dk2"/>
                </a:solidFill>
              </a:rPr>
              <a:t>2. Students will watch a video about the origins of the Universe.</a:t>
            </a:r>
            <a:endParaRPr sz="1300">
              <a:solidFill>
                <a:schemeClr val="dk2"/>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2"/>
              </a:solidFill>
            </a:endParaRPr>
          </a:p>
          <a:p>
            <a:pPr indent="0" lvl="0" marL="0" rtl="0" algn="l">
              <a:lnSpc>
                <a:spcPct val="115000"/>
              </a:lnSpc>
              <a:spcBef>
                <a:spcPts val="0"/>
              </a:spcBef>
              <a:spcAft>
                <a:spcPts val="0"/>
              </a:spcAft>
              <a:buClr>
                <a:schemeClr val="dk1"/>
              </a:buClr>
              <a:buSzPts val="1100"/>
              <a:buFont typeface="Arial"/>
              <a:buNone/>
            </a:pPr>
            <a:r>
              <a:t/>
            </a:r>
            <a:endParaRPr sz="1300">
              <a:solidFill>
                <a:schemeClr val="dk2"/>
              </a:solidFill>
            </a:endParaRPr>
          </a:p>
          <a:p>
            <a:pPr indent="0" lvl="0" marL="0" rtl="0" algn="l">
              <a:lnSpc>
                <a:spcPct val="115000"/>
              </a:lnSpc>
              <a:spcBef>
                <a:spcPts val="1600"/>
              </a:spcBef>
              <a:spcAft>
                <a:spcPts val="1600"/>
              </a:spcAft>
              <a:buNone/>
            </a:pPr>
            <a:r>
              <a:t/>
            </a:r>
            <a:endParaRPr sz="1300">
              <a:solidFill>
                <a:schemeClr val="dk2"/>
              </a:solidFill>
            </a:endParaRPr>
          </a:p>
        </p:txBody>
      </p:sp>
      <p:sp>
        <p:nvSpPr>
          <p:cNvPr id="328" name="Google Shape;328;p37"/>
          <p:cNvSpPr txBox="1"/>
          <p:nvPr/>
        </p:nvSpPr>
        <p:spPr>
          <a:xfrm>
            <a:off x="7759400" y="187200"/>
            <a:ext cx="1214100" cy="213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moon phases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eclipses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tides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seasons</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329" name="Google Shape;329;p37"/>
          <p:cNvSpPr txBox="1"/>
          <p:nvPr/>
        </p:nvSpPr>
        <p:spPr>
          <a:xfrm>
            <a:off x="7759400" y="2179950"/>
            <a:ext cx="1214100" cy="25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06-ESS1-2. </a:t>
            </a:r>
            <a:r>
              <a:rPr lang="en" sz="1200">
                <a:solidFill>
                  <a:srgbClr val="FFFFFF"/>
                </a:solidFill>
                <a:latin typeface="Calibri"/>
                <a:ea typeface="Calibri"/>
                <a:cs typeface="Calibri"/>
                <a:sym typeface="Calibri"/>
              </a:rPr>
              <a:t>Students will develop and use a model to explain the role of gravity in the motions within galaxies and the solar system.  </a:t>
            </a:r>
            <a:r>
              <a:rPr b="1" lang="en" sz="1200">
                <a:solidFill>
                  <a:srgbClr val="FFFFFF"/>
                </a:solidFill>
                <a:latin typeface="Calibri"/>
                <a:ea typeface="Calibri"/>
                <a:cs typeface="Calibri"/>
                <a:sym typeface="Calibri"/>
              </a:rPr>
              <a:t>(DOK 3)</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a:solidFill>
                <a:srgbClr val="FFFFFF"/>
              </a:solidFill>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33" name="Shape 333"/>
        <p:cNvGrpSpPr/>
        <p:nvPr/>
      </p:nvGrpSpPr>
      <p:grpSpPr>
        <a:xfrm>
          <a:off x="0" y="0"/>
          <a:ext cx="0" cy="0"/>
          <a:chOff x="0" y="0"/>
          <a:chExt cx="0" cy="0"/>
        </a:xfrm>
      </p:grpSpPr>
      <p:pic>
        <p:nvPicPr>
          <p:cNvPr id="334" name="Google Shape;334;p3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335" name="Google Shape;335;p3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9-14-22</a:t>
            </a:r>
            <a:endParaRPr b="1" sz="1600"/>
          </a:p>
        </p:txBody>
      </p:sp>
      <p:sp>
        <p:nvSpPr>
          <p:cNvPr id="336" name="Google Shape;336;p38"/>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337" name="Google Shape;337;p38"/>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338" name="Google Shape;338;p38"/>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339" name="Google Shape;339;p38"/>
          <p:cNvSpPr txBox="1"/>
          <p:nvPr/>
        </p:nvSpPr>
        <p:spPr>
          <a:xfrm>
            <a:off x="2408773" y="2210850"/>
            <a:ext cx="4534200" cy="116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 </a:t>
            </a:r>
            <a:r>
              <a:rPr lang="en" sz="1300">
                <a:solidFill>
                  <a:schemeClr val="dk2"/>
                </a:solidFill>
              </a:rPr>
              <a:t>Students will complete </a:t>
            </a:r>
            <a:r>
              <a:rPr lang="en" sz="1300">
                <a:solidFill>
                  <a:srgbClr val="FF0000"/>
                </a:solidFill>
              </a:rPr>
              <a:t>Solar system Scavenger Hunt (024) </a:t>
            </a:r>
            <a:r>
              <a:rPr lang="en" sz="1300">
                <a:solidFill>
                  <a:schemeClr val="dk1"/>
                </a:solidFill>
              </a:rPr>
              <a:t>during class.</a:t>
            </a:r>
            <a:endParaRPr sz="1300">
              <a:solidFill>
                <a:schemeClr val="dk1"/>
              </a:solidFill>
            </a:endParaRPr>
          </a:p>
        </p:txBody>
      </p:sp>
      <p:sp>
        <p:nvSpPr>
          <p:cNvPr id="340" name="Google Shape;340;p38"/>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341" name="Google Shape;341;p38"/>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45" name="Shape 345"/>
        <p:cNvGrpSpPr/>
        <p:nvPr/>
      </p:nvGrpSpPr>
      <p:grpSpPr>
        <a:xfrm>
          <a:off x="0" y="0"/>
          <a:ext cx="0" cy="0"/>
          <a:chOff x="0" y="0"/>
          <a:chExt cx="0" cy="0"/>
        </a:xfrm>
      </p:grpSpPr>
      <p:pic>
        <p:nvPicPr>
          <p:cNvPr id="346" name="Google Shape;346;p3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347" name="Google Shape;347;p3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9-15-22</a:t>
            </a:r>
            <a:endParaRPr b="1" sz="1600"/>
          </a:p>
        </p:txBody>
      </p:sp>
      <p:sp>
        <p:nvSpPr>
          <p:cNvPr id="348" name="Google Shape;348;p39"/>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349" name="Google Shape;349;p39"/>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350" name="Google Shape;350;p39"/>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351" name="Google Shape;351;p39"/>
          <p:cNvSpPr txBox="1"/>
          <p:nvPr/>
        </p:nvSpPr>
        <p:spPr>
          <a:xfrm>
            <a:off x="2329800" y="2210850"/>
            <a:ext cx="5429700" cy="131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 Watch the tutorial video, if you ABSENT. </a:t>
            </a:r>
            <a:r>
              <a:rPr lang="en" sz="1000" u="sng">
                <a:solidFill>
                  <a:schemeClr val="hlink"/>
                </a:solidFill>
                <a:hlinkClick r:id="rId4"/>
              </a:rPr>
              <a:t>https://drive.google.com/open?id=1FySl9JFhqh4rrFYQGNTW_ZMTni91_Kvg&amp;authuser=0</a:t>
            </a:r>
            <a:endParaRPr sz="1000">
              <a:solidFill>
                <a:schemeClr val="dk2"/>
              </a:solidFill>
            </a:endParaRPr>
          </a:p>
          <a:p>
            <a:pPr indent="0" lvl="0" marL="0" rtl="0" algn="l">
              <a:lnSpc>
                <a:spcPct val="115000"/>
              </a:lnSpc>
              <a:spcBef>
                <a:spcPts val="0"/>
              </a:spcBef>
              <a:spcAft>
                <a:spcPts val="0"/>
              </a:spcAft>
              <a:buNone/>
            </a:pPr>
            <a:r>
              <a:rPr lang="en" sz="1300">
                <a:solidFill>
                  <a:schemeClr val="dk2"/>
                </a:solidFill>
              </a:rPr>
              <a:t>2. Go to the </a:t>
            </a:r>
            <a:r>
              <a:rPr lang="en" sz="1300">
                <a:solidFill>
                  <a:srgbClr val="FF0000"/>
                </a:solidFill>
              </a:rPr>
              <a:t>NASA Space Place (025) </a:t>
            </a:r>
            <a:r>
              <a:rPr lang="en" sz="1000" u="sng">
                <a:solidFill>
                  <a:schemeClr val="hlink"/>
                </a:solidFill>
                <a:hlinkClick r:id="rId5"/>
              </a:rPr>
              <a:t>website.https://spaceplace.nasa.gov/menu/space/</a:t>
            </a:r>
            <a:endParaRPr sz="1000">
              <a:solidFill>
                <a:schemeClr val="dk2"/>
              </a:solidFill>
            </a:endParaRPr>
          </a:p>
          <a:p>
            <a:pPr indent="0" lvl="0" marL="0" rtl="0" algn="l">
              <a:lnSpc>
                <a:spcPct val="115000"/>
              </a:lnSpc>
              <a:spcBef>
                <a:spcPts val="0"/>
              </a:spcBef>
              <a:spcAft>
                <a:spcPts val="0"/>
              </a:spcAft>
              <a:buNone/>
            </a:pPr>
            <a:r>
              <a:rPr lang="en" sz="1300">
                <a:solidFill>
                  <a:schemeClr val="dk2"/>
                </a:solidFill>
              </a:rPr>
              <a:t>3. Use Kami to answer the questions on the PDF in GC and attach in Google Classroom. </a:t>
            </a:r>
            <a:endParaRPr sz="1300">
              <a:solidFill>
                <a:schemeClr val="dk2"/>
              </a:solidFill>
            </a:endParaRPr>
          </a:p>
        </p:txBody>
      </p:sp>
      <p:sp>
        <p:nvSpPr>
          <p:cNvPr id="352" name="Google Shape;352;p39"/>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353" name="Google Shape;353;p39"/>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7" name="Shape 357"/>
        <p:cNvGrpSpPr/>
        <p:nvPr/>
      </p:nvGrpSpPr>
      <p:grpSpPr>
        <a:xfrm>
          <a:off x="0" y="0"/>
          <a:ext cx="0" cy="0"/>
          <a:chOff x="0" y="0"/>
          <a:chExt cx="0" cy="0"/>
        </a:xfrm>
      </p:grpSpPr>
      <p:pic>
        <p:nvPicPr>
          <p:cNvPr id="358" name="Google Shape;358;p4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359" name="Google Shape;359;p4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9-16-22</a:t>
            </a:r>
            <a:endParaRPr b="1" sz="1600"/>
          </a:p>
        </p:txBody>
      </p:sp>
      <p:sp>
        <p:nvSpPr>
          <p:cNvPr id="360" name="Google Shape;360;p40"/>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361" name="Google Shape;361;p40"/>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362" name="Google Shape;362;p40"/>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363" name="Google Shape;363;p40"/>
          <p:cNvSpPr txBox="1"/>
          <p:nvPr/>
        </p:nvSpPr>
        <p:spPr>
          <a:xfrm>
            <a:off x="2329800" y="2210850"/>
            <a:ext cx="4701300" cy="128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a:t>
            </a:r>
            <a:r>
              <a:rPr lang="en" sz="1300">
                <a:solidFill>
                  <a:schemeClr val="dk2"/>
                </a:solidFill>
              </a:rPr>
              <a:t> Students will make a </a:t>
            </a:r>
            <a:r>
              <a:rPr lang="en" sz="1300">
                <a:solidFill>
                  <a:srgbClr val="FF0000"/>
                </a:solidFill>
              </a:rPr>
              <a:t>Solar system Foldable (025A)</a:t>
            </a:r>
            <a:r>
              <a:rPr lang="en" sz="1300">
                <a:solidFill>
                  <a:schemeClr val="dk2"/>
                </a:solidFill>
              </a:rPr>
              <a:t>.</a:t>
            </a:r>
            <a:r>
              <a:rPr lang="en" sz="1300">
                <a:solidFill>
                  <a:schemeClr val="dk2"/>
                </a:solidFill>
              </a:rPr>
              <a:t>“</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364" name="Google Shape;364;p40"/>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365" name="Google Shape;365;p40"/>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9" name="Shape 369"/>
        <p:cNvGrpSpPr/>
        <p:nvPr/>
      </p:nvGrpSpPr>
      <p:grpSpPr>
        <a:xfrm>
          <a:off x="0" y="0"/>
          <a:ext cx="0" cy="0"/>
          <a:chOff x="0" y="0"/>
          <a:chExt cx="0" cy="0"/>
        </a:xfrm>
      </p:grpSpPr>
      <p:pic>
        <p:nvPicPr>
          <p:cNvPr id="370" name="Google Shape;370;p4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371" name="Google Shape;371;p4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9-19-22</a:t>
            </a:r>
            <a:endParaRPr b="1" sz="1600"/>
          </a:p>
        </p:txBody>
      </p:sp>
      <p:sp>
        <p:nvSpPr>
          <p:cNvPr id="372" name="Google Shape;372;p41"/>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373" name="Google Shape;373;p41"/>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374" name="Google Shape;374;p41"/>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375" name="Google Shape;375;p41"/>
          <p:cNvSpPr txBox="1"/>
          <p:nvPr/>
        </p:nvSpPr>
        <p:spPr>
          <a:xfrm>
            <a:off x="2329800" y="2210850"/>
            <a:ext cx="4588200" cy="128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a:t>
            </a:r>
            <a:r>
              <a:rPr lang="en" sz="1300">
                <a:solidFill>
                  <a:schemeClr val="dk2"/>
                </a:solidFill>
              </a:rPr>
              <a:t>. Students will make a </a:t>
            </a:r>
            <a:r>
              <a:rPr lang="en" sz="1300">
                <a:solidFill>
                  <a:srgbClr val="FF0000"/>
                </a:solidFill>
              </a:rPr>
              <a:t>T</a:t>
            </a:r>
            <a:r>
              <a:rPr lang="en" sz="1300">
                <a:solidFill>
                  <a:srgbClr val="FF0000"/>
                </a:solidFill>
              </a:rPr>
              <a:t>ravel Google Poster  presentation (026) </a:t>
            </a:r>
            <a:r>
              <a:rPr lang="en" sz="1300">
                <a:solidFill>
                  <a:schemeClr val="dk2"/>
                </a:solidFill>
              </a:rPr>
              <a:t>“advertising” their planet. Directions are posted in GC.</a:t>
            </a:r>
            <a:endParaRPr sz="1300">
              <a:solidFill>
                <a:schemeClr val="dk2"/>
              </a:solidFill>
            </a:endParaRPr>
          </a:p>
          <a:p>
            <a:pPr indent="0" lvl="0" marL="0" rtl="0" algn="l">
              <a:lnSpc>
                <a:spcPct val="115000"/>
              </a:lnSpc>
              <a:spcBef>
                <a:spcPts val="0"/>
              </a:spcBef>
              <a:spcAft>
                <a:spcPts val="0"/>
              </a:spcAft>
              <a:buNone/>
            </a:pPr>
            <a:r>
              <a:rPr lang="en" sz="1300">
                <a:solidFill>
                  <a:schemeClr val="dk2"/>
                </a:solidFill>
              </a:rPr>
              <a:t>2. Students will present </a:t>
            </a:r>
            <a:r>
              <a:rPr lang="en" sz="1300">
                <a:solidFill>
                  <a:schemeClr val="dk2"/>
                </a:solidFill>
              </a:rPr>
              <a:t>their</a:t>
            </a:r>
            <a:r>
              <a:rPr lang="en" sz="1300">
                <a:solidFill>
                  <a:schemeClr val="dk2"/>
                </a:solidFill>
              </a:rPr>
              <a:t> project in class on THURSDAY.</a:t>
            </a:r>
            <a:endParaRPr sz="1300">
              <a:solidFill>
                <a:schemeClr val="dk2"/>
              </a:solidFill>
            </a:endParaRPr>
          </a:p>
        </p:txBody>
      </p:sp>
      <p:sp>
        <p:nvSpPr>
          <p:cNvPr id="376" name="Google Shape;376;p41"/>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377" name="Google Shape;377;p41"/>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72" name="Google Shape;72;p1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8-10-23</a:t>
            </a:r>
            <a:endParaRPr b="1" sz="1600"/>
          </a:p>
        </p:txBody>
      </p:sp>
      <p:sp>
        <p:nvSpPr>
          <p:cNvPr id="73" name="Google Shape;73;p15"/>
          <p:cNvSpPr txBox="1"/>
          <p:nvPr>
            <p:ph idx="1" type="body"/>
          </p:nvPr>
        </p:nvSpPr>
        <p:spPr>
          <a:xfrm>
            <a:off x="2262150" y="1129500"/>
            <a:ext cx="4769100" cy="67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Learning Target:</a:t>
            </a:r>
            <a:r>
              <a:rPr b="1" lang="en"/>
              <a:t> </a:t>
            </a:r>
            <a:r>
              <a:rPr i="1" lang="en" sz="1300">
                <a:solidFill>
                  <a:schemeClr val="dk1"/>
                </a:solidFill>
              </a:rPr>
              <a:t>I can demonstrate how to successfully navigate Google Classroom.</a:t>
            </a:r>
            <a:endParaRPr b="1" i="1" sz="2100"/>
          </a:p>
        </p:txBody>
      </p:sp>
      <p:sp>
        <p:nvSpPr>
          <p:cNvPr id="74" name="Google Shape;74;p15"/>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Intro to the 6th Grade</a:t>
            </a:r>
            <a:endParaRPr b="1" sz="1600"/>
          </a:p>
        </p:txBody>
      </p:sp>
      <p:sp>
        <p:nvSpPr>
          <p:cNvPr id="75" name="Google Shape;75;p15"/>
          <p:cNvSpPr txBox="1"/>
          <p:nvPr>
            <p:ph idx="1" type="body"/>
          </p:nvPr>
        </p:nvSpPr>
        <p:spPr>
          <a:xfrm>
            <a:off x="2291100" y="180480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76" name="Google Shape;76;p15"/>
          <p:cNvSpPr txBox="1"/>
          <p:nvPr/>
        </p:nvSpPr>
        <p:spPr>
          <a:xfrm>
            <a:off x="2329800" y="2144700"/>
            <a:ext cx="4484400" cy="1201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solidFill>
                  <a:schemeClr val="dk1"/>
                </a:solidFill>
              </a:rPr>
              <a:t>1. Go over SOAR program expectations.</a:t>
            </a:r>
            <a:endParaRPr sz="1300">
              <a:solidFill>
                <a:schemeClr val="dk1"/>
              </a:solidFill>
            </a:endParaRPr>
          </a:p>
          <a:p>
            <a:pPr indent="0" lvl="0" marL="0" rtl="0" algn="l">
              <a:lnSpc>
                <a:spcPct val="100000"/>
              </a:lnSpc>
              <a:spcBef>
                <a:spcPts val="0"/>
              </a:spcBef>
              <a:spcAft>
                <a:spcPts val="0"/>
              </a:spcAft>
              <a:buNone/>
            </a:pPr>
            <a:r>
              <a:rPr lang="en" sz="1300">
                <a:solidFill>
                  <a:schemeClr val="dk1"/>
                </a:solidFill>
              </a:rPr>
              <a:t>2. Work on “All about Me” Passport Foldable.</a:t>
            </a:r>
            <a:endParaRPr sz="1300">
              <a:solidFill>
                <a:schemeClr val="dk1"/>
              </a:solidFill>
            </a:endParaRPr>
          </a:p>
          <a:p>
            <a:pPr indent="0" lvl="0" marL="0" rtl="0" algn="l">
              <a:lnSpc>
                <a:spcPct val="100000"/>
              </a:lnSpc>
              <a:spcBef>
                <a:spcPts val="0"/>
              </a:spcBef>
              <a:spcAft>
                <a:spcPts val="0"/>
              </a:spcAft>
              <a:buNone/>
            </a:pPr>
            <a:r>
              <a:rPr lang="en" sz="1300">
                <a:solidFill>
                  <a:schemeClr val="dk1"/>
                </a:solidFill>
              </a:rPr>
              <a:t>3. Review classroom procedures.</a:t>
            </a:r>
            <a:endParaRPr sz="1300">
              <a:solidFill>
                <a:schemeClr val="dk1"/>
              </a:solidFill>
            </a:endParaRPr>
          </a:p>
          <a:p>
            <a:pPr indent="0" lvl="0" marL="0" rtl="0" algn="l">
              <a:lnSpc>
                <a:spcPct val="100000"/>
              </a:lnSpc>
              <a:spcBef>
                <a:spcPts val="0"/>
              </a:spcBef>
              <a:spcAft>
                <a:spcPts val="0"/>
              </a:spcAft>
              <a:buNone/>
            </a:pPr>
            <a:r>
              <a:rPr lang="en" sz="1300">
                <a:solidFill>
                  <a:schemeClr val="dk1"/>
                </a:solidFill>
              </a:rPr>
              <a:t>4. Do building tours.</a:t>
            </a:r>
            <a:endParaRPr sz="1300">
              <a:solidFill>
                <a:schemeClr val="dk1"/>
              </a:solidFill>
            </a:endParaRPr>
          </a:p>
          <a:p>
            <a:pPr indent="0" lvl="0" marL="0" rtl="0" algn="l">
              <a:lnSpc>
                <a:spcPct val="100000"/>
              </a:lnSpc>
              <a:spcBef>
                <a:spcPts val="0"/>
              </a:spcBef>
              <a:spcAft>
                <a:spcPts val="0"/>
              </a:spcAft>
              <a:buNone/>
            </a:pPr>
            <a:r>
              <a:rPr lang="en" sz="1300">
                <a:solidFill>
                  <a:schemeClr val="dk1"/>
                </a:solidFill>
              </a:rPr>
              <a:t>5. </a:t>
            </a:r>
            <a:r>
              <a:rPr lang="en" sz="1300">
                <a:solidFill>
                  <a:schemeClr val="dk1"/>
                </a:solidFill>
              </a:rPr>
              <a:t>Do Doodles: Start of Year Foldable.</a:t>
            </a:r>
            <a:endParaRPr sz="1300">
              <a:solidFill>
                <a:schemeClr val="dk1"/>
              </a:solidFill>
            </a:endParaRPr>
          </a:p>
          <a:p>
            <a:pPr indent="0" lvl="0" marL="0" rtl="0" algn="l">
              <a:lnSpc>
                <a:spcPct val="100000"/>
              </a:lnSpc>
              <a:spcBef>
                <a:spcPts val="1200"/>
              </a:spcBef>
              <a:spcAft>
                <a:spcPts val="1200"/>
              </a:spcAft>
              <a:buNone/>
            </a:pPr>
            <a:r>
              <a:t/>
            </a:r>
            <a:endParaRPr sz="1600">
              <a:solidFill>
                <a:schemeClr val="dk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81" name="Shape 381"/>
        <p:cNvGrpSpPr/>
        <p:nvPr/>
      </p:nvGrpSpPr>
      <p:grpSpPr>
        <a:xfrm>
          <a:off x="0" y="0"/>
          <a:ext cx="0" cy="0"/>
          <a:chOff x="0" y="0"/>
          <a:chExt cx="0" cy="0"/>
        </a:xfrm>
      </p:grpSpPr>
      <p:pic>
        <p:nvPicPr>
          <p:cNvPr id="382" name="Google Shape;382;p4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383" name="Google Shape;383;p4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9-20-22</a:t>
            </a:r>
            <a:endParaRPr b="1" sz="1600"/>
          </a:p>
        </p:txBody>
      </p:sp>
      <p:sp>
        <p:nvSpPr>
          <p:cNvPr id="384" name="Google Shape;384;p42"/>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385" name="Google Shape;385;p42"/>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386" name="Google Shape;386;p42"/>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387" name="Google Shape;387;p42"/>
          <p:cNvSpPr txBox="1"/>
          <p:nvPr/>
        </p:nvSpPr>
        <p:spPr>
          <a:xfrm>
            <a:off x="2329800" y="2210850"/>
            <a:ext cx="4534200" cy="128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a:t>
            </a:r>
            <a:r>
              <a:rPr lang="en" sz="1300">
                <a:solidFill>
                  <a:schemeClr val="dk2"/>
                </a:solidFill>
              </a:rPr>
              <a:t> Students will continue working on their </a:t>
            </a:r>
            <a:r>
              <a:rPr lang="en" sz="1300">
                <a:solidFill>
                  <a:srgbClr val="FF0000"/>
                </a:solidFill>
              </a:rPr>
              <a:t>Travel Slideshow (026) </a:t>
            </a:r>
            <a:r>
              <a:rPr lang="en" sz="1300">
                <a:solidFill>
                  <a:schemeClr val="dk2"/>
                </a:solidFill>
              </a:rPr>
              <a:t>in class today.</a:t>
            </a:r>
            <a:endParaRPr sz="1300">
              <a:solidFill>
                <a:schemeClr val="dk2"/>
              </a:solidFill>
            </a:endParaRPr>
          </a:p>
        </p:txBody>
      </p:sp>
      <p:sp>
        <p:nvSpPr>
          <p:cNvPr id="388" name="Google Shape;388;p42"/>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389" name="Google Shape;389;p42"/>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93" name="Shape 393"/>
        <p:cNvGrpSpPr/>
        <p:nvPr/>
      </p:nvGrpSpPr>
      <p:grpSpPr>
        <a:xfrm>
          <a:off x="0" y="0"/>
          <a:ext cx="0" cy="0"/>
          <a:chOff x="0" y="0"/>
          <a:chExt cx="0" cy="0"/>
        </a:xfrm>
      </p:grpSpPr>
      <p:pic>
        <p:nvPicPr>
          <p:cNvPr id="394" name="Google Shape;394;p4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395" name="Google Shape;395;p4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9-21-22</a:t>
            </a:r>
            <a:endParaRPr b="1" sz="1600"/>
          </a:p>
        </p:txBody>
      </p:sp>
      <p:sp>
        <p:nvSpPr>
          <p:cNvPr id="396" name="Google Shape;396;p43"/>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397" name="Google Shape;397;p43"/>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398" name="Google Shape;398;p43"/>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399" name="Google Shape;399;p43"/>
          <p:cNvSpPr txBox="1"/>
          <p:nvPr/>
        </p:nvSpPr>
        <p:spPr>
          <a:xfrm>
            <a:off x="2395150" y="2210850"/>
            <a:ext cx="4419300" cy="128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 </a:t>
            </a:r>
            <a:r>
              <a:rPr lang="en" sz="1300">
                <a:solidFill>
                  <a:schemeClr val="dk2"/>
                </a:solidFill>
              </a:rPr>
              <a:t>Students will watch a video called </a:t>
            </a:r>
            <a:r>
              <a:rPr lang="en" sz="1300">
                <a:solidFill>
                  <a:srgbClr val="FF0000"/>
                </a:solidFill>
              </a:rPr>
              <a:t>“All Summer in a Day,” (027)</a:t>
            </a:r>
            <a:r>
              <a:rPr lang="en" sz="1300">
                <a:solidFill>
                  <a:schemeClr val="dk2"/>
                </a:solidFill>
              </a:rPr>
              <a:t> based on a Ray Bradbury science fiction short story.</a:t>
            </a:r>
            <a:endParaRPr sz="1300">
              <a:solidFill>
                <a:schemeClr val="dk2"/>
              </a:solidFill>
            </a:endParaRPr>
          </a:p>
          <a:p>
            <a:pPr indent="0" lvl="0" marL="0" rtl="0" algn="l">
              <a:lnSpc>
                <a:spcPct val="115000"/>
              </a:lnSpc>
              <a:spcBef>
                <a:spcPts val="0"/>
              </a:spcBef>
              <a:spcAft>
                <a:spcPts val="0"/>
              </a:spcAft>
              <a:buNone/>
            </a:pPr>
            <a:r>
              <a:rPr lang="en" sz="1300" u="sng">
                <a:solidFill>
                  <a:schemeClr val="hlink"/>
                </a:solidFill>
                <a:hlinkClick r:id="rId4"/>
              </a:rPr>
              <a:t>https://www.youtube.com/watch?v=iz05RhA9Cyw</a:t>
            </a:r>
            <a:endParaRPr sz="1300">
              <a:solidFill>
                <a:schemeClr val="dk2"/>
              </a:solidFill>
            </a:endParaRPr>
          </a:p>
          <a:p>
            <a:pPr indent="0" lvl="0" marL="0" rtl="0" algn="l">
              <a:lnSpc>
                <a:spcPct val="115000"/>
              </a:lnSpc>
              <a:spcBef>
                <a:spcPts val="0"/>
              </a:spcBef>
              <a:spcAft>
                <a:spcPts val="0"/>
              </a:spcAft>
              <a:buNone/>
            </a:pPr>
            <a:r>
              <a:rPr lang="en" sz="1300">
                <a:solidFill>
                  <a:schemeClr val="dk2"/>
                </a:solidFill>
              </a:rPr>
              <a:t>2. Students will complete discussion questions after the video and submit to GC.</a:t>
            </a:r>
            <a:endParaRPr sz="13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400" name="Google Shape;400;p43"/>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401" name="Google Shape;401;p43"/>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05" name="Shape 405"/>
        <p:cNvGrpSpPr/>
        <p:nvPr/>
      </p:nvGrpSpPr>
      <p:grpSpPr>
        <a:xfrm>
          <a:off x="0" y="0"/>
          <a:ext cx="0" cy="0"/>
          <a:chOff x="0" y="0"/>
          <a:chExt cx="0" cy="0"/>
        </a:xfrm>
      </p:grpSpPr>
      <p:pic>
        <p:nvPicPr>
          <p:cNvPr id="406" name="Google Shape;406;p4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407" name="Google Shape;407;p4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9-22-22</a:t>
            </a:r>
            <a:endParaRPr b="1" sz="1600"/>
          </a:p>
        </p:txBody>
      </p:sp>
      <p:sp>
        <p:nvSpPr>
          <p:cNvPr id="408" name="Google Shape;408;p44"/>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409" name="Google Shape;409;p44"/>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410" name="Google Shape;410;p44"/>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411" name="Google Shape;411;p44"/>
          <p:cNvSpPr txBox="1"/>
          <p:nvPr/>
        </p:nvSpPr>
        <p:spPr>
          <a:xfrm>
            <a:off x="2329800" y="2210850"/>
            <a:ext cx="4534200" cy="1287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 Students will get a BELL RINGER Questions sheet and tape it inside their Science folder.</a:t>
            </a:r>
            <a:endParaRPr sz="1300">
              <a:solidFill>
                <a:schemeClr val="dk2"/>
              </a:solidFill>
            </a:endParaRPr>
          </a:p>
          <a:p>
            <a:pPr indent="0" lvl="0" marL="0" rtl="0" algn="l">
              <a:lnSpc>
                <a:spcPct val="115000"/>
              </a:lnSpc>
              <a:spcBef>
                <a:spcPts val="0"/>
              </a:spcBef>
              <a:spcAft>
                <a:spcPts val="0"/>
              </a:spcAft>
              <a:buNone/>
            </a:pPr>
            <a:r>
              <a:rPr lang="en" sz="1300">
                <a:solidFill>
                  <a:schemeClr val="dk2"/>
                </a:solidFill>
              </a:rPr>
              <a:t>2. Students will present their </a:t>
            </a:r>
            <a:r>
              <a:rPr lang="en" sz="1300">
                <a:solidFill>
                  <a:srgbClr val="FF0000"/>
                </a:solidFill>
              </a:rPr>
              <a:t>Travel Slideshow (026) </a:t>
            </a:r>
            <a:r>
              <a:rPr lang="en" sz="1300">
                <a:solidFill>
                  <a:schemeClr val="dk2"/>
                </a:solidFill>
              </a:rPr>
              <a:t>in class today.</a:t>
            </a:r>
            <a:endParaRPr sz="1300">
              <a:solidFill>
                <a:schemeClr val="dk2"/>
              </a:solidFill>
            </a:endParaRPr>
          </a:p>
        </p:txBody>
      </p:sp>
      <p:sp>
        <p:nvSpPr>
          <p:cNvPr id="412" name="Google Shape;412;p44"/>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413" name="Google Shape;413;p44"/>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17" name="Shape 417"/>
        <p:cNvGrpSpPr/>
        <p:nvPr/>
      </p:nvGrpSpPr>
      <p:grpSpPr>
        <a:xfrm>
          <a:off x="0" y="0"/>
          <a:ext cx="0" cy="0"/>
          <a:chOff x="0" y="0"/>
          <a:chExt cx="0" cy="0"/>
        </a:xfrm>
      </p:grpSpPr>
      <p:pic>
        <p:nvPicPr>
          <p:cNvPr id="418" name="Google Shape;418;p4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419" name="Google Shape;419;p4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9-23-22</a:t>
            </a:r>
            <a:endParaRPr b="1" sz="1600"/>
          </a:p>
        </p:txBody>
      </p:sp>
      <p:sp>
        <p:nvSpPr>
          <p:cNvPr id="420" name="Google Shape;420;p45"/>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421" name="Google Shape;421;p45"/>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422" name="Google Shape;422;p45"/>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423" name="Google Shape;423;p45"/>
          <p:cNvSpPr txBox="1"/>
          <p:nvPr/>
        </p:nvSpPr>
        <p:spPr>
          <a:xfrm>
            <a:off x="2395150" y="2210850"/>
            <a:ext cx="4596000" cy="9459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dk2"/>
              </a:buClr>
              <a:buSzPts val="1300"/>
              <a:buAutoNum type="arabicPeriod"/>
            </a:pPr>
            <a:r>
              <a:rPr lang="en" sz="1300">
                <a:solidFill>
                  <a:schemeClr val="dk2"/>
                </a:solidFill>
              </a:rPr>
              <a:t>Do Bell Ringer on board.</a:t>
            </a:r>
            <a:endParaRPr sz="1300">
              <a:solidFill>
                <a:schemeClr val="dk2"/>
              </a:solidFill>
            </a:endParaRPr>
          </a:p>
          <a:p>
            <a:pPr indent="-311150" lvl="0" marL="457200" rtl="0" algn="l">
              <a:lnSpc>
                <a:spcPct val="115000"/>
              </a:lnSpc>
              <a:spcBef>
                <a:spcPts val="0"/>
              </a:spcBef>
              <a:spcAft>
                <a:spcPts val="0"/>
              </a:spcAft>
              <a:buClr>
                <a:schemeClr val="dk2"/>
              </a:buClr>
              <a:buSzPts val="1300"/>
              <a:buAutoNum type="arabicPeriod"/>
            </a:pPr>
            <a:r>
              <a:rPr lang="en" sz="1300">
                <a:solidFill>
                  <a:schemeClr val="dk2"/>
                </a:solidFill>
              </a:rPr>
              <a:t>Watch To Mars and Back in 150 Seconds-animated</a:t>
            </a:r>
            <a:endParaRPr sz="1300">
              <a:solidFill>
                <a:schemeClr val="dk2"/>
              </a:solidFill>
            </a:endParaRPr>
          </a:p>
          <a:p>
            <a:pPr indent="0" lvl="0" marL="0" rtl="0" algn="l">
              <a:lnSpc>
                <a:spcPct val="115000"/>
              </a:lnSpc>
              <a:spcBef>
                <a:spcPts val="0"/>
              </a:spcBef>
              <a:spcAft>
                <a:spcPts val="0"/>
              </a:spcAft>
              <a:buNone/>
            </a:pPr>
            <a:r>
              <a:rPr lang="en" sz="1300" u="sng">
                <a:solidFill>
                  <a:schemeClr val="hlink"/>
                </a:solidFill>
                <a:hlinkClick r:id="rId4"/>
              </a:rPr>
              <a:t>https://www.youtube.com/watch?v=Osw9jYtTGDM</a:t>
            </a:r>
            <a:endParaRPr sz="1300">
              <a:solidFill>
                <a:schemeClr val="dk2"/>
              </a:solidFill>
            </a:endParaRPr>
          </a:p>
          <a:p>
            <a:pPr indent="-311150" lvl="0" marL="457200" rtl="0" algn="l">
              <a:lnSpc>
                <a:spcPct val="115000"/>
              </a:lnSpc>
              <a:spcBef>
                <a:spcPts val="0"/>
              </a:spcBef>
              <a:spcAft>
                <a:spcPts val="0"/>
              </a:spcAft>
              <a:buClr>
                <a:schemeClr val="dk2"/>
              </a:buClr>
              <a:buSzPts val="1300"/>
              <a:buAutoNum type="arabicPeriod"/>
            </a:pPr>
            <a:r>
              <a:rPr lang="en" sz="1300">
                <a:solidFill>
                  <a:schemeClr val="dk2"/>
                </a:solidFill>
              </a:rPr>
              <a:t>Students will a “packing list” for a </a:t>
            </a:r>
            <a:r>
              <a:rPr lang="en" sz="1300">
                <a:solidFill>
                  <a:srgbClr val="FF0000"/>
                </a:solidFill>
              </a:rPr>
              <a:t>Trip to Mars Lab (028) ,</a:t>
            </a:r>
            <a:r>
              <a:rPr lang="en" sz="1300">
                <a:solidFill>
                  <a:schemeClr val="dk2"/>
                </a:solidFill>
              </a:rPr>
              <a:t> including what they would pack and their reasoning for choosing certain items.</a:t>
            </a:r>
            <a:endParaRPr sz="1300">
              <a:solidFill>
                <a:schemeClr val="dk2"/>
              </a:solidFill>
            </a:endParaRPr>
          </a:p>
          <a:p>
            <a:pPr indent="-311150" lvl="0" marL="457200" rtl="0" algn="l">
              <a:lnSpc>
                <a:spcPct val="115000"/>
              </a:lnSpc>
              <a:spcBef>
                <a:spcPts val="0"/>
              </a:spcBef>
              <a:spcAft>
                <a:spcPts val="0"/>
              </a:spcAft>
              <a:buClr>
                <a:schemeClr val="dk2"/>
              </a:buClr>
              <a:buSzPts val="1300"/>
              <a:buAutoNum type="arabicPeriod"/>
            </a:pPr>
            <a:r>
              <a:t/>
            </a:r>
            <a:endParaRPr sz="1300">
              <a:solidFill>
                <a:schemeClr val="dk2"/>
              </a:solidFill>
            </a:endParaRPr>
          </a:p>
        </p:txBody>
      </p:sp>
      <p:sp>
        <p:nvSpPr>
          <p:cNvPr id="424" name="Google Shape;424;p45"/>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425" name="Google Shape;425;p45"/>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29" name="Shape 429"/>
        <p:cNvGrpSpPr/>
        <p:nvPr/>
      </p:nvGrpSpPr>
      <p:grpSpPr>
        <a:xfrm>
          <a:off x="0" y="0"/>
          <a:ext cx="0" cy="0"/>
          <a:chOff x="0" y="0"/>
          <a:chExt cx="0" cy="0"/>
        </a:xfrm>
      </p:grpSpPr>
      <p:pic>
        <p:nvPicPr>
          <p:cNvPr id="430" name="Google Shape;430;p4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431" name="Google Shape;431;p4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9-23-22</a:t>
            </a:r>
            <a:endParaRPr b="1" sz="1600"/>
          </a:p>
        </p:txBody>
      </p:sp>
      <p:sp>
        <p:nvSpPr>
          <p:cNvPr id="432" name="Google Shape;432;p46"/>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433" name="Google Shape;433;p46"/>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434" name="Google Shape;434;p46"/>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435" name="Google Shape;435;p46"/>
          <p:cNvSpPr txBox="1"/>
          <p:nvPr/>
        </p:nvSpPr>
        <p:spPr>
          <a:xfrm>
            <a:off x="2423100" y="2210850"/>
            <a:ext cx="4484400" cy="11616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rgbClr val="FF0000"/>
              </a:buClr>
              <a:buSzPts val="1300"/>
              <a:buAutoNum type="arabicPeriod"/>
            </a:pPr>
            <a:r>
              <a:rPr lang="en" sz="1300">
                <a:solidFill>
                  <a:srgbClr val="FF0000"/>
                </a:solidFill>
              </a:rPr>
              <a:t>Students will complete a poem (023) about space-stars, the Universe, Earth, etc.</a:t>
            </a:r>
            <a:endParaRPr sz="1300">
              <a:solidFill>
                <a:srgbClr val="FF0000"/>
              </a:solidFill>
            </a:endParaRPr>
          </a:p>
          <a:p>
            <a:pPr indent="-311150" lvl="0" marL="457200" rtl="0" algn="l">
              <a:lnSpc>
                <a:spcPct val="115000"/>
              </a:lnSpc>
              <a:spcBef>
                <a:spcPts val="0"/>
              </a:spcBef>
              <a:spcAft>
                <a:spcPts val="0"/>
              </a:spcAft>
              <a:buClr>
                <a:schemeClr val="dk2"/>
              </a:buClr>
              <a:buSzPts val="1300"/>
              <a:buAutoNum type="arabicPeriod"/>
            </a:pPr>
            <a:r>
              <a:rPr lang="en" sz="1300">
                <a:solidFill>
                  <a:schemeClr val="dk2"/>
                </a:solidFill>
              </a:rPr>
              <a:t>Students will illustrate the poem in color.</a:t>
            </a:r>
            <a:endParaRPr sz="1300">
              <a:solidFill>
                <a:schemeClr val="dk2"/>
              </a:solidFill>
            </a:endParaRPr>
          </a:p>
          <a:p>
            <a:pPr indent="-311150" lvl="0" marL="457200" rtl="0" algn="l">
              <a:lnSpc>
                <a:spcPct val="115000"/>
              </a:lnSpc>
              <a:spcBef>
                <a:spcPts val="0"/>
              </a:spcBef>
              <a:spcAft>
                <a:spcPts val="0"/>
              </a:spcAft>
              <a:buClr>
                <a:schemeClr val="dk2"/>
              </a:buClr>
              <a:buSzPts val="1300"/>
              <a:buAutoNum type="arabicPeriod"/>
            </a:pPr>
            <a:r>
              <a:rPr lang="en" sz="1300">
                <a:solidFill>
                  <a:schemeClr val="dk2"/>
                </a:solidFill>
              </a:rPr>
              <a:t>Students will upload their illustrated poem to GC.</a:t>
            </a:r>
            <a:endParaRPr sz="1300">
              <a:solidFill>
                <a:schemeClr val="dk2"/>
              </a:solidFill>
            </a:endParaRPr>
          </a:p>
        </p:txBody>
      </p:sp>
      <p:sp>
        <p:nvSpPr>
          <p:cNvPr id="436" name="Google Shape;436;p46"/>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437" name="Google Shape;437;p46"/>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41" name="Shape 441"/>
        <p:cNvGrpSpPr/>
        <p:nvPr/>
      </p:nvGrpSpPr>
      <p:grpSpPr>
        <a:xfrm>
          <a:off x="0" y="0"/>
          <a:ext cx="0" cy="0"/>
          <a:chOff x="0" y="0"/>
          <a:chExt cx="0" cy="0"/>
        </a:xfrm>
      </p:grpSpPr>
      <p:pic>
        <p:nvPicPr>
          <p:cNvPr id="442" name="Google Shape;442;p4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443" name="Google Shape;443;p4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9-26-22</a:t>
            </a:r>
            <a:endParaRPr b="1" sz="1600"/>
          </a:p>
        </p:txBody>
      </p:sp>
      <p:sp>
        <p:nvSpPr>
          <p:cNvPr id="444" name="Google Shape;444;p47"/>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445" name="Google Shape;445;p47"/>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446" name="Google Shape;446;p47"/>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447" name="Google Shape;447;p47"/>
          <p:cNvSpPr txBox="1"/>
          <p:nvPr/>
        </p:nvSpPr>
        <p:spPr>
          <a:xfrm>
            <a:off x="2395150" y="2210850"/>
            <a:ext cx="4419300" cy="12879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dk2"/>
              </a:buClr>
              <a:buSzPts val="1300"/>
              <a:buAutoNum type="arabicPeriod"/>
            </a:pPr>
            <a:r>
              <a:rPr lang="en" sz="1300">
                <a:solidFill>
                  <a:schemeClr val="dk2"/>
                </a:solidFill>
              </a:rPr>
              <a:t>Do Bell Ringer.</a:t>
            </a:r>
            <a:endParaRPr sz="1300">
              <a:solidFill>
                <a:schemeClr val="dk2"/>
              </a:solidFill>
            </a:endParaRPr>
          </a:p>
          <a:p>
            <a:pPr indent="-311150" lvl="0" marL="457200" rtl="0" algn="l">
              <a:lnSpc>
                <a:spcPct val="115000"/>
              </a:lnSpc>
              <a:spcBef>
                <a:spcPts val="0"/>
              </a:spcBef>
              <a:spcAft>
                <a:spcPts val="0"/>
              </a:spcAft>
              <a:buClr>
                <a:schemeClr val="dk2"/>
              </a:buClr>
              <a:buSzPts val="1300"/>
              <a:buAutoNum type="arabicPeriod"/>
            </a:pPr>
            <a:r>
              <a:rPr lang="en" sz="1300">
                <a:solidFill>
                  <a:schemeClr val="dk2"/>
                </a:solidFill>
              </a:rPr>
              <a:t>Students will complete the </a:t>
            </a:r>
            <a:r>
              <a:rPr lang="en" sz="1300">
                <a:solidFill>
                  <a:srgbClr val="FF0000"/>
                </a:solidFill>
              </a:rPr>
              <a:t>Space study guide (030) </a:t>
            </a:r>
            <a:r>
              <a:rPr lang="en" sz="1300">
                <a:solidFill>
                  <a:schemeClr val="dk2"/>
                </a:solidFill>
              </a:rPr>
              <a:t>using Kami and post in GC.</a:t>
            </a:r>
            <a:endParaRPr sz="1300">
              <a:solidFill>
                <a:schemeClr val="dk2"/>
              </a:solidFill>
            </a:endParaRPr>
          </a:p>
          <a:p>
            <a:pPr indent="-311150" lvl="0" marL="457200" rtl="0" algn="l">
              <a:lnSpc>
                <a:spcPct val="115000"/>
              </a:lnSpc>
              <a:spcBef>
                <a:spcPts val="0"/>
              </a:spcBef>
              <a:spcAft>
                <a:spcPts val="0"/>
              </a:spcAft>
              <a:buClr>
                <a:schemeClr val="dk1"/>
              </a:buClr>
              <a:buSzPts val="1300"/>
              <a:buAutoNum type="arabicPeriod"/>
            </a:pPr>
            <a:r>
              <a:rPr lang="en" sz="1300">
                <a:solidFill>
                  <a:schemeClr val="dk1"/>
                </a:solidFill>
              </a:rPr>
              <a:t>SPACE TEST this Friday.</a:t>
            </a:r>
            <a:endParaRPr sz="1300">
              <a:solidFill>
                <a:schemeClr val="dk1"/>
              </a:solidFill>
            </a:endParaRPr>
          </a:p>
        </p:txBody>
      </p:sp>
      <p:sp>
        <p:nvSpPr>
          <p:cNvPr id="448" name="Google Shape;448;p47"/>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449" name="Google Shape;449;p47"/>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53" name="Shape 453"/>
        <p:cNvGrpSpPr/>
        <p:nvPr/>
      </p:nvGrpSpPr>
      <p:grpSpPr>
        <a:xfrm>
          <a:off x="0" y="0"/>
          <a:ext cx="0" cy="0"/>
          <a:chOff x="0" y="0"/>
          <a:chExt cx="0" cy="0"/>
        </a:xfrm>
      </p:grpSpPr>
      <p:pic>
        <p:nvPicPr>
          <p:cNvPr id="454" name="Google Shape;454;p4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455" name="Google Shape;455;p4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9-27-22</a:t>
            </a:r>
            <a:endParaRPr b="1" sz="1600"/>
          </a:p>
        </p:txBody>
      </p:sp>
      <p:sp>
        <p:nvSpPr>
          <p:cNvPr id="456" name="Google Shape;456;p48"/>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457" name="Google Shape;457;p48"/>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458" name="Google Shape;458;p48"/>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459" name="Google Shape;459;p48"/>
          <p:cNvSpPr txBox="1"/>
          <p:nvPr/>
        </p:nvSpPr>
        <p:spPr>
          <a:xfrm>
            <a:off x="2328600" y="2267000"/>
            <a:ext cx="4636200" cy="11997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dk2"/>
              </a:buClr>
              <a:buSzPts val="1300"/>
              <a:buAutoNum type="arabicPeriod"/>
            </a:pPr>
            <a:r>
              <a:rPr lang="en" sz="1300">
                <a:solidFill>
                  <a:schemeClr val="dk2"/>
                </a:solidFill>
              </a:rPr>
              <a:t>Do Bell Ringer #6.</a:t>
            </a:r>
            <a:endParaRPr sz="1300">
              <a:solidFill>
                <a:schemeClr val="dk2"/>
              </a:solidFill>
            </a:endParaRPr>
          </a:p>
          <a:p>
            <a:pPr indent="-311150" lvl="0" marL="457200" rtl="0" algn="l">
              <a:lnSpc>
                <a:spcPct val="115000"/>
              </a:lnSpc>
              <a:spcBef>
                <a:spcPts val="0"/>
              </a:spcBef>
              <a:spcAft>
                <a:spcPts val="0"/>
              </a:spcAft>
              <a:buClr>
                <a:schemeClr val="dk2"/>
              </a:buClr>
              <a:buSzPts val="1300"/>
              <a:buAutoNum type="arabicPeriod"/>
            </a:pPr>
            <a:r>
              <a:rPr lang="en" sz="1300">
                <a:solidFill>
                  <a:schemeClr val="dk2"/>
                </a:solidFill>
              </a:rPr>
              <a:t>Students will review for the Space test by playing the </a:t>
            </a:r>
            <a:r>
              <a:rPr lang="en" sz="1300">
                <a:solidFill>
                  <a:srgbClr val="FF0000"/>
                </a:solidFill>
              </a:rPr>
              <a:t>Space Jeopardy</a:t>
            </a:r>
            <a:r>
              <a:rPr lang="en" sz="1300">
                <a:solidFill>
                  <a:schemeClr val="dk2"/>
                </a:solidFill>
              </a:rPr>
              <a:t> </a:t>
            </a:r>
            <a:r>
              <a:rPr lang="en" sz="1300">
                <a:solidFill>
                  <a:srgbClr val="FF0000"/>
                </a:solidFill>
              </a:rPr>
              <a:t>(031)</a:t>
            </a:r>
            <a:r>
              <a:rPr lang="en" sz="1300">
                <a:solidFill>
                  <a:schemeClr val="dk2"/>
                </a:solidFill>
              </a:rPr>
              <a:t> review game during class.</a:t>
            </a:r>
            <a:endParaRPr sz="1300">
              <a:solidFill>
                <a:schemeClr val="dk2"/>
              </a:solidFill>
            </a:endParaRPr>
          </a:p>
          <a:p>
            <a:pPr indent="-311150" lvl="0" marL="457200" rtl="0" algn="l">
              <a:lnSpc>
                <a:spcPct val="115000"/>
              </a:lnSpc>
              <a:spcBef>
                <a:spcPts val="0"/>
              </a:spcBef>
              <a:spcAft>
                <a:spcPts val="0"/>
              </a:spcAft>
              <a:buClr>
                <a:schemeClr val="dk2"/>
              </a:buClr>
              <a:buSzPts val="1300"/>
              <a:buAutoNum type="arabicPeriod"/>
            </a:pPr>
            <a:r>
              <a:rPr lang="en" sz="1300">
                <a:solidFill>
                  <a:schemeClr val="dk2"/>
                </a:solidFill>
              </a:rPr>
              <a:t>Students who are absent will hit submit in GC, when they have reviewed the entire game.</a:t>
            </a:r>
            <a:endParaRPr sz="1300">
              <a:solidFill>
                <a:schemeClr val="dk2"/>
              </a:solidFill>
            </a:endParaRPr>
          </a:p>
        </p:txBody>
      </p:sp>
      <p:sp>
        <p:nvSpPr>
          <p:cNvPr id="460" name="Google Shape;460;p48"/>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461" name="Google Shape;461;p48"/>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65" name="Shape 465"/>
        <p:cNvGrpSpPr/>
        <p:nvPr/>
      </p:nvGrpSpPr>
      <p:grpSpPr>
        <a:xfrm>
          <a:off x="0" y="0"/>
          <a:ext cx="0" cy="0"/>
          <a:chOff x="0" y="0"/>
          <a:chExt cx="0" cy="0"/>
        </a:xfrm>
      </p:grpSpPr>
      <p:pic>
        <p:nvPicPr>
          <p:cNvPr id="466" name="Google Shape;466;p49"/>
          <p:cNvPicPr preferRelativeResize="0"/>
          <p:nvPr/>
        </p:nvPicPr>
        <p:blipFill rotWithShape="1">
          <a:blip r:embed="rId3">
            <a:alphaModFix/>
          </a:blip>
          <a:srcRect b="9820" l="0" r="0" t="0"/>
          <a:stretch/>
        </p:blipFill>
        <p:spPr>
          <a:xfrm>
            <a:off x="1051275" y="-69900"/>
            <a:ext cx="6979575" cy="5083574"/>
          </a:xfrm>
          <a:prstGeom prst="rect">
            <a:avLst/>
          </a:prstGeom>
          <a:noFill/>
          <a:ln>
            <a:noFill/>
          </a:ln>
        </p:spPr>
      </p:pic>
      <p:sp>
        <p:nvSpPr>
          <p:cNvPr id="467" name="Google Shape;467;p4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9-28-22</a:t>
            </a:r>
            <a:endParaRPr b="1" sz="1600"/>
          </a:p>
        </p:txBody>
      </p:sp>
      <p:sp>
        <p:nvSpPr>
          <p:cNvPr id="468" name="Google Shape;468;p49"/>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469" name="Google Shape;469;p49"/>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470" name="Google Shape;470;p49"/>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471" name="Google Shape;471;p49"/>
          <p:cNvSpPr txBox="1"/>
          <p:nvPr/>
        </p:nvSpPr>
        <p:spPr>
          <a:xfrm>
            <a:off x="2175575" y="2022850"/>
            <a:ext cx="4606200" cy="710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2"/>
              </a:buClr>
              <a:buSzPts val="1600"/>
              <a:buAutoNum type="arabicPeriod"/>
            </a:pPr>
            <a:r>
              <a:rPr lang="en" sz="1600">
                <a:solidFill>
                  <a:schemeClr val="dk2"/>
                </a:solidFill>
              </a:rPr>
              <a:t>Do Bell Ringer #2.</a:t>
            </a:r>
            <a:endParaRPr sz="1600">
              <a:solidFill>
                <a:schemeClr val="dk2"/>
              </a:solidFill>
            </a:endParaRPr>
          </a:p>
          <a:p>
            <a:pPr indent="-330200" lvl="0" marL="457200" rtl="0" algn="l">
              <a:lnSpc>
                <a:spcPct val="115000"/>
              </a:lnSpc>
              <a:spcBef>
                <a:spcPts val="0"/>
              </a:spcBef>
              <a:spcAft>
                <a:spcPts val="0"/>
              </a:spcAft>
              <a:buClr>
                <a:schemeClr val="dk2"/>
              </a:buClr>
              <a:buSzPts val="1600"/>
              <a:buAutoNum type="arabicPeriod"/>
            </a:pPr>
            <a:r>
              <a:rPr lang="en" sz="1600">
                <a:solidFill>
                  <a:schemeClr val="dk2"/>
                </a:solidFill>
              </a:rPr>
              <a:t>Students will watch movie clips from the movie </a:t>
            </a:r>
            <a:r>
              <a:rPr lang="en" sz="1600">
                <a:solidFill>
                  <a:srgbClr val="FF0000"/>
                </a:solidFill>
              </a:rPr>
              <a:t>“The Martian” (034)</a:t>
            </a:r>
            <a:r>
              <a:rPr lang="en" sz="1600">
                <a:solidFill>
                  <a:schemeClr val="dk2"/>
                </a:solidFill>
              </a:rPr>
              <a:t> and answer questions about similarities and differences that real Mars missions will face.</a:t>
            </a:r>
            <a:endParaRPr sz="1600">
              <a:solidFill>
                <a:schemeClr val="dk2"/>
              </a:solidFill>
            </a:endParaRPr>
          </a:p>
        </p:txBody>
      </p:sp>
      <p:sp>
        <p:nvSpPr>
          <p:cNvPr id="472" name="Google Shape;472;p49"/>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473" name="Google Shape;473;p49"/>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77" name="Shape 477"/>
        <p:cNvGrpSpPr/>
        <p:nvPr/>
      </p:nvGrpSpPr>
      <p:grpSpPr>
        <a:xfrm>
          <a:off x="0" y="0"/>
          <a:ext cx="0" cy="0"/>
          <a:chOff x="0" y="0"/>
          <a:chExt cx="0" cy="0"/>
        </a:xfrm>
      </p:grpSpPr>
      <p:pic>
        <p:nvPicPr>
          <p:cNvPr id="478" name="Google Shape;478;p50"/>
          <p:cNvPicPr preferRelativeResize="0"/>
          <p:nvPr/>
        </p:nvPicPr>
        <p:blipFill rotWithShape="1">
          <a:blip r:embed="rId3">
            <a:alphaModFix/>
          </a:blip>
          <a:srcRect b="9820" l="0" r="0" t="0"/>
          <a:stretch/>
        </p:blipFill>
        <p:spPr>
          <a:xfrm>
            <a:off x="1051275" y="-69900"/>
            <a:ext cx="6591325" cy="5083574"/>
          </a:xfrm>
          <a:prstGeom prst="rect">
            <a:avLst/>
          </a:prstGeom>
          <a:noFill/>
          <a:ln>
            <a:noFill/>
          </a:ln>
        </p:spPr>
      </p:pic>
      <p:sp>
        <p:nvSpPr>
          <p:cNvPr id="479" name="Google Shape;479;p5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9-29-22</a:t>
            </a:r>
            <a:endParaRPr b="1" sz="1600"/>
          </a:p>
        </p:txBody>
      </p:sp>
      <p:sp>
        <p:nvSpPr>
          <p:cNvPr id="480" name="Google Shape;480;p50"/>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481" name="Google Shape;481;p50"/>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482" name="Google Shape;482;p50"/>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483" name="Google Shape;483;p50"/>
          <p:cNvSpPr txBox="1"/>
          <p:nvPr/>
        </p:nvSpPr>
        <p:spPr>
          <a:xfrm>
            <a:off x="2262150" y="2116525"/>
            <a:ext cx="4869300" cy="7107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Do Bell Ringer #11.</a:t>
            </a:r>
            <a:endParaRPr sz="1500">
              <a:solidFill>
                <a:schemeClr val="dk2"/>
              </a:solidFill>
            </a:endParaRPr>
          </a:p>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Students will listen to the book “Counting on Katharine” </a:t>
            </a:r>
            <a:r>
              <a:rPr lang="en" sz="1500">
                <a:solidFill>
                  <a:schemeClr val="dk2"/>
                </a:solidFill>
              </a:rPr>
              <a:t>about the woman who helped to save the Apollo 12 mission using math.</a:t>
            </a:r>
            <a:endParaRPr sz="1500">
              <a:solidFill>
                <a:schemeClr val="dk2"/>
              </a:solidFill>
            </a:endParaRPr>
          </a:p>
          <a:p>
            <a:pPr indent="-311150" lvl="0" marL="457200" rtl="0" algn="l">
              <a:lnSpc>
                <a:spcPct val="115000"/>
              </a:lnSpc>
              <a:spcBef>
                <a:spcPts val="0"/>
              </a:spcBef>
              <a:spcAft>
                <a:spcPts val="0"/>
              </a:spcAft>
              <a:buClr>
                <a:schemeClr val="dk2"/>
              </a:buClr>
              <a:buSzPts val="1300"/>
              <a:buAutoNum type="arabicPeriod"/>
            </a:pPr>
            <a:r>
              <a:rPr lang="en" sz="1500">
                <a:solidFill>
                  <a:schemeClr val="dk2"/>
                </a:solidFill>
              </a:rPr>
              <a:t>Students will complete</a:t>
            </a:r>
            <a:r>
              <a:rPr lang="en" sz="1500">
                <a:solidFill>
                  <a:schemeClr val="dk2"/>
                </a:solidFill>
              </a:rPr>
              <a:t> the </a:t>
            </a:r>
            <a:r>
              <a:rPr lang="en" sz="1500">
                <a:solidFill>
                  <a:srgbClr val="FF0000"/>
                </a:solidFill>
              </a:rPr>
              <a:t>Space Activity (033) </a:t>
            </a:r>
            <a:r>
              <a:rPr lang="en" sz="1500">
                <a:solidFill>
                  <a:schemeClr val="dk2"/>
                </a:solidFill>
              </a:rPr>
              <a:t>posted in GC. </a:t>
            </a:r>
            <a:endParaRPr sz="1500">
              <a:solidFill>
                <a:schemeClr val="dk2"/>
              </a:solidFill>
            </a:endParaRPr>
          </a:p>
        </p:txBody>
      </p:sp>
      <p:sp>
        <p:nvSpPr>
          <p:cNvPr id="484" name="Google Shape;484;p50"/>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485" name="Google Shape;485;p50"/>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489" name="Shape 489"/>
        <p:cNvGrpSpPr/>
        <p:nvPr/>
      </p:nvGrpSpPr>
      <p:grpSpPr>
        <a:xfrm>
          <a:off x="0" y="0"/>
          <a:ext cx="0" cy="0"/>
          <a:chOff x="0" y="0"/>
          <a:chExt cx="0" cy="0"/>
        </a:xfrm>
      </p:grpSpPr>
      <p:pic>
        <p:nvPicPr>
          <p:cNvPr id="490" name="Google Shape;490;p5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491" name="Google Shape;491;p5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9-30-22</a:t>
            </a:r>
            <a:endParaRPr b="1" sz="1600"/>
          </a:p>
        </p:txBody>
      </p:sp>
      <p:sp>
        <p:nvSpPr>
          <p:cNvPr id="492" name="Google Shape;492;p51"/>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493" name="Google Shape;493;p51"/>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494" name="Google Shape;494;p51"/>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495" name="Google Shape;495;p51"/>
          <p:cNvSpPr txBox="1"/>
          <p:nvPr/>
        </p:nvSpPr>
        <p:spPr>
          <a:xfrm>
            <a:off x="2395150" y="2210850"/>
            <a:ext cx="4419300" cy="11025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Do/Check the Space TEST REVIEW worksheet,</a:t>
            </a:r>
            <a:endParaRPr sz="1500">
              <a:solidFill>
                <a:schemeClr val="dk2"/>
              </a:solidFill>
            </a:endParaRPr>
          </a:p>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Students will review take the </a:t>
            </a:r>
            <a:r>
              <a:rPr lang="en" sz="1500">
                <a:solidFill>
                  <a:srgbClr val="FF0000"/>
                </a:solidFill>
              </a:rPr>
              <a:t>Space test (032) </a:t>
            </a:r>
            <a:r>
              <a:rPr lang="en" sz="1500">
                <a:solidFill>
                  <a:schemeClr val="dk2"/>
                </a:solidFill>
              </a:rPr>
              <a:t>posted in GC as a Google Form.</a:t>
            </a:r>
            <a:endParaRPr sz="1500">
              <a:solidFill>
                <a:schemeClr val="dk2"/>
              </a:solidFill>
            </a:endParaRPr>
          </a:p>
        </p:txBody>
      </p:sp>
      <p:sp>
        <p:nvSpPr>
          <p:cNvPr id="496" name="Google Shape;496;p51"/>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497" name="Google Shape;497;p51"/>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82" name="Google Shape;82;p1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8-11-23</a:t>
            </a:r>
            <a:endParaRPr b="1" sz="1600"/>
          </a:p>
        </p:txBody>
      </p:sp>
      <p:sp>
        <p:nvSpPr>
          <p:cNvPr id="83" name="Google Shape;83;p16"/>
          <p:cNvSpPr txBox="1"/>
          <p:nvPr>
            <p:ph idx="1" type="body"/>
          </p:nvPr>
        </p:nvSpPr>
        <p:spPr>
          <a:xfrm>
            <a:off x="2262150" y="1129500"/>
            <a:ext cx="4769100" cy="6753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Learning Target:</a:t>
            </a:r>
            <a:r>
              <a:rPr b="1" lang="en"/>
              <a:t> </a:t>
            </a:r>
            <a:r>
              <a:rPr i="1" lang="en" sz="1400">
                <a:solidFill>
                  <a:schemeClr val="dk1"/>
                </a:solidFill>
              </a:rPr>
              <a:t>I can demonstrate how to be safe in the science lab.</a:t>
            </a:r>
            <a:endParaRPr b="1" i="1" sz="2200"/>
          </a:p>
        </p:txBody>
      </p:sp>
      <p:sp>
        <p:nvSpPr>
          <p:cNvPr id="84" name="Google Shape;84;p16"/>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Intro to Science-Lab Safety</a:t>
            </a:r>
            <a:endParaRPr b="1" sz="1600"/>
          </a:p>
        </p:txBody>
      </p:sp>
      <p:sp>
        <p:nvSpPr>
          <p:cNvPr id="85" name="Google Shape;85;p16"/>
          <p:cNvSpPr txBox="1"/>
          <p:nvPr>
            <p:ph idx="1" type="body"/>
          </p:nvPr>
        </p:nvSpPr>
        <p:spPr>
          <a:xfrm>
            <a:off x="22911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86" name="Google Shape;86;p16"/>
          <p:cNvSpPr txBox="1"/>
          <p:nvPr/>
        </p:nvSpPr>
        <p:spPr>
          <a:xfrm>
            <a:off x="2327100" y="2115325"/>
            <a:ext cx="5213400" cy="158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t>1</a:t>
            </a:r>
            <a:r>
              <a:rPr lang="en" sz="1200"/>
              <a:t>. Go over BellRinger/Reflection procedures.</a:t>
            </a:r>
            <a:endParaRPr sz="1200"/>
          </a:p>
          <a:p>
            <a:pPr indent="0" lvl="0" marL="0" rtl="0" algn="l">
              <a:lnSpc>
                <a:spcPct val="115000"/>
              </a:lnSpc>
              <a:spcBef>
                <a:spcPts val="0"/>
              </a:spcBef>
              <a:spcAft>
                <a:spcPts val="0"/>
              </a:spcAft>
              <a:buNone/>
            </a:pPr>
            <a:r>
              <a:rPr lang="en" sz="1200"/>
              <a:t>Download/Go over how to use the Kami app.</a:t>
            </a:r>
            <a:endParaRPr sz="1200"/>
          </a:p>
          <a:p>
            <a:pPr indent="0" lvl="0" marL="0" rtl="0" algn="l">
              <a:lnSpc>
                <a:spcPct val="115000"/>
              </a:lnSpc>
              <a:spcBef>
                <a:spcPts val="0"/>
              </a:spcBef>
              <a:spcAft>
                <a:spcPts val="0"/>
              </a:spcAft>
              <a:buNone/>
            </a:pPr>
            <a:r>
              <a:rPr lang="en" sz="1200">
                <a:solidFill>
                  <a:schemeClr val="dk1"/>
                </a:solidFill>
              </a:rPr>
              <a:t>2. Download and activate </a:t>
            </a:r>
            <a:r>
              <a:rPr lang="en" sz="1200">
                <a:solidFill>
                  <a:schemeClr val="dk1"/>
                </a:solidFill>
              </a:rPr>
              <a:t>the Kami Google App.</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3. Sign &amp; submit the Lab Science Safety Contract (002) on Google Classroom.</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3.  Watch a short Lab Safety Video: </a:t>
            </a:r>
            <a:r>
              <a:rPr lang="en" sz="1200" u="sng">
                <a:solidFill>
                  <a:schemeClr val="hlink"/>
                </a:solidFill>
                <a:hlinkClick r:id="rId4"/>
              </a:rPr>
              <a:t>https://www.youtube.com/watch?v=saXFQR86ziM</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b="1" sz="1300">
              <a:solidFill>
                <a:schemeClr val="dk1"/>
              </a:solidFill>
            </a:endParaRPr>
          </a:p>
          <a:p>
            <a:pPr indent="-330200" lvl="0" marL="457200" rtl="0" algn="l">
              <a:spcBef>
                <a:spcPts val="0"/>
              </a:spcBef>
              <a:spcAft>
                <a:spcPts val="0"/>
              </a:spcAft>
              <a:buClr>
                <a:schemeClr val="dk1"/>
              </a:buClr>
              <a:buSzPts val="1600"/>
              <a:buFont typeface="Calibri"/>
              <a:buAutoNum type="arabicPeriod"/>
            </a:pPr>
            <a:r>
              <a:t/>
            </a:r>
            <a:endParaRPr sz="1600">
              <a:latin typeface="Calibri"/>
              <a:ea typeface="Calibri"/>
              <a:cs typeface="Calibri"/>
              <a:sym typeface="Calibri"/>
            </a:endParaRPr>
          </a:p>
          <a:p>
            <a:pPr indent="0" lvl="0" marL="0" rtl="0" algn="l">
              <a:spcBef>
                <a:spcPts val="0"/>
              </a:spcBef>
              <a:spcAft>
                <a:spcPts val="0"/>
              </a:spcAft>
              <a:buNone/>
            </a:pPr>
            <a:r>
              <a:t/>
            </a:r>
            <a:endParaRPr b="1" sz="1700">
              <a:solidFill>
                <a:schemeClr val="dk1"/>
              </a:solidFill>
              <a:latin typeface="Calibri"/>
              <a:ea typeface="Calibri"/>
              <a:cs typeface="Calibri"/>
              <a:sym typeface="Calibri"/>
            </a:endParaRPr>
          </a:p>
          <a:p>
            <a:pPr indent="0" lvl="0" marL="0" rtl="0" algn="l">
              <a:lnSpc>
                <a:spcPct val="115000"/>
              </a:lnSpc>
              <a:spcBef>
                <a:spcPts val="0"/>
              </a:spcBef>
              <a:spcAft>
                <a:spcPts val="1600"/>
              </a:spcAft>
              <a:buNone/>
            </a:pPr>
            <a:r>
              <a:t/>
            </a:r>
            <a:endParaRPr sz="1600">
              <a:solidFill>
                <a:schemeClr val="dk2"/>
              </a:solidFill>
              <a:latin typeface="Calibri"/>
              <a:ea typeface="Calibri"/>
              <a:cs typeface="Calibri"/>
              <a:sym typeface="Calibri"/>
            </a:endParaRPr>
          </a:p>
        </p:txBody>
      </p:sp>
      <p:sp>
        <p:nvSpPr>
          <p:cNvPr id="87" name="Google Shape;87;p16"/>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a:solidFill>
                  <a:srgbClr val="FFFFFF"/>
                </a:solidFill>
                <a:latin typeface="Calibri"/>
                <a:ea typeface="Calibri"/>
                <a:cs typeface="Calibri"/>
                <a:sym typeface="Calibri"/>
              </a:rPr>
              <a:t>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independent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control setup</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constant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standard unit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metric system</a:t>
            </a:r>
            <a:endParaRPr>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01" name="Shape 501"/>
        <p:cNvGrpSpPr/>
        <p:nvPr/>
      </p:nvGrpSpPr>
      <p:grpSpPr>
        <a:xfrm>
          <a:off x="0" y="0"/>
          <a:ext cx="0" cy="0"/>
          <a:chOff x="0" y="0"/>
          <a:chExt cx="0" cy="0"/>
        </a:xfrm>
      </p:grpSpPr>
      <p:pic>
        <p:nvPicPr>
          <p:cNvPr id="502" name="Google Shape;502;p5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503" name="Google Shape;503;p52"/>
          <p:cNvSpPr txBox="1"/>
          <p:nvPr>
            <p:ph idx="1" type="body"/>
          </p:nvPr>
        </p:nvSpPr>
        <p:spPr>
          <a:xfrm>
            <a:off x="2266200" y="418950"/>
            <a:ext cx="36966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10-3-22      FIELD TRIP</a:t>
            </a:r>
            <a:endParaRPr b="1" sz="1600"/>
          </a:p>
        </p:txBody>
      </p:sp>
      <p:sp>
        <p:nvSpPr>
          <p:cNvPr id="504" name="Google Shape;504;p52"/>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the distribution of fossils &amp; rocks, continental shapes, and seafloor structures provide evidence of past plate motions.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505" name="Google Shape;505;p52"/>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Plate Tectonics</a:t>
            </a:r>
            <a:endParaRPr b="1" sz="1600"/>
          </a:p>
        </p:txBody>
      </p:sp>
      <p:sp>
        <p:nvSpPr>
          <p:cNvPr id="506" name="Google Shape;506;p52"/>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507" name="Google Shape;507;p52"/>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 Students will go on a field trip to the largest fossil bed in North America, Fall of the Ohio.</a:t>
            </a:r>
            <a:endParaRPr sz="1300">
              <a:solidFill>
                <a:schemeClr val="dk2"/>
              </a:solidFill>
            </a:endParaRPr>
          </a:p>
          <a:p>
            <a:pPr indent="0" lvl="0" marL="0" rtl="0" algn="l">
              <a:lnSpc>
                <a:spcPct val="115000"/>
              </a:lnSpc>
              <a:spcBef>
                <a:spcPts val="0"/>
              </a:spcBef>
              <a:spcAft>
                <a:spcPts val="0"/>
              </a:spcAft>
              <a:buNone/>
            </a:pPr>
            <a:r>
              <a:rPr lang="en" sz="1300">
                <a:solidFill>
                  <a:schemeClr val="dk2"/>
                </a:solidFill>
              </a:rPr>
              <a:t>2. Students will learn about the different types of fossils that are found in our area and why they are common here.</a:t>
            </a:r>
            <a:endParaRPr sz="1300">
              <a:solidFill>
                <a:schemeClr val="dk2"/>
              </a:solidFill>
            </a:endParaRPr>
          </a:p>
        </p:txBody>
      </p:sp>
      <p:sp>
        <p:nvSpPr>
          <p:cNvPr id="508" name="Google Shape;508;p52"/>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509" name="Google Shape;509;p52"/>
          <p:cNvSpPr txBox="1"/>
          <p:nvPr/>
        </p:nvSpPr>
        <p:spPr>
          <a:xfrm>
            <a:off x="7670325" y="21354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06-EES2-3-Plate Tectonics-</a:t>
            </a:r>
            <a:r>
              <a:rPr lang="en" sz="1200">
                <a:solidFill>
                  <a:schemeClr val="lt1"/>
                </a:solidFill>
                <a:latin typeface="Calibri"/>
                <a:ea typeface="Calibri"/>
                <a:cs typeface="Calibri"/>
                <a:sym typeface="Calibri"/>
              </a:rPr>
              <a:t>Students will analyze and interpret data to explain how the distribution of fossils &amp; rocks, continental shapes, and seafloor structures provide evidence of past plate motions.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13" name="Shape 513"/>
        <p:cNvGrpSpPr/>
        <p:nvPr/>
      </p:nvGrpSpPr>
      <p:grpSpPr>
        <a:xfrm>
          <a:off x="0" y="0"/>
          <a:ext cx="0" cy="0"/>
          <a:chOff x="0" y="0"/>
          <a:chExt cx="0" cy="0"/>
        </a:xfrm>
      </p:grpSpPr>
      <p:pic>
        <p:nvPicPr>
          <p:cNvPr id="514" name="Google Shape;514;p5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515" name="Google Shape;515;p5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10-4-22</a:t>
            </a:r>
            <a:endParaRPr b="1" sz="1600"/>
          </a:p>
        </p:txBody>
      </p:sp>
      <p:sp>
        <p:nvSpPr>
          <p:cNvPr id="516" name="Google Shape;516;p53"/>
          <p:cNvSpPr txBox="1"/>
          <p:nvPr>
            <p:ph idx="1" type="body"/>
          </p:nvPr>
        </p:nvSpPr>
        <p:spPr>
          <a:xfrm>
            <a:off x="2262150" y="1129500"/>
            <a:ext cx="4769100" cy="824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517" name="Google Shape;517;p53"/>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518" name="Google Shape;518;p53"/>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519" name="Google Shape;519;p53"/>
          <p:cNvSpPr txBox="1"/>
          <p:nvPr/>
        </p:nvSpPr>
        <p:spPr>
          <a:xfrm>
            <a:off x="2395150" y="2210850"/>
            <a:ext cx="4769100" cy="11247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Do Bell Ringer #7.</a:t>
            </a:r>
            <a:endParaRPr sz="1500">
              <a:solidFill>
                <a:schemeClr val="dk2"/>
              </a:solidFill>
            </a:endParaRPr>
          </a:p>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Students will complete the </a:t>
            </a:r>
            <a:r>
              <a:rPr lang="en" sz="1500">
                <a:solidFill>
                  <a:srgbClr val="FF0000"/>
                </a:solidFill>
              </a:rPr>
              <a:t>Doodles Force &amp; Motion Vocabulary sheet-part 1 (035)</a:t>
            </a:r>
            <a:r>
              <a:rPr lang="en" sz="1500">
                <a:solidFill>
                  <a:schemeClr val="dk2"/>
                </a:solidFill>
              </a:rPr>
              <a:t>, while watching the Doodles PPT.</a:t>
            </a:r>
            <a:endParaRPr sz="1500">
              <a:solidFill>
                <a:schemeClr val="dk2"/>
              </a:solidFill>
            </a:endParaRPr>
          </a:p>
          <a:p>
            <a:pPr indent="0" lvl="0" marL="0" rtl="0" algn="l">
              <a:lnSpc>
                <a:spcPct val="115000"/>
              </a:lnSpc>
              <a:spcBef>
                <a:spcPts val="0"/>
              </a:spcBef>
              <a:spcAft>
                <a:spcPts val="0"/>
              </a:spcAft>
              <a:buNone/>
            </a:pPr>
            <a:r>
              <a:t/>
            </a:r>
            <a:endParaRPr sz="1500">
              <a:solidFill>
                <a:schemeClr val="dk2"/>
              </a:solidFill>
            </a:endParaRPr>
          </a:p>
        </p:txBody>
      </p:sp>
      <p:sp>
        <p:nvSpPr>
          <p:cNvPr id="520" name="Google Shape;520;p53"/>
          <p:cNvSpPr txBox="1"/>
          <p:nvPr/>
        </p:nvSpPr>
        <p:spPr>
          <a:xfrm>
            <a:off x="7714475" y="9885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521" name="Google Shape;521;p53"/>
          <p:cNvSpPr txBox="1"/>
          <p:nvPr/>
        </p:nvSpPr>
        <p:spPr>
          <a:xfrm>
            <a:off x="7714475" y="2303475"/>
            <a:ext cx="13620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25" name="Shape 525"/>
        <p:cNvGrpSpPr/>
        <p:nvPr/>
      </p:nvGrpSpPr>
      <p:grpSpPr>
        <a:xfrm>
          <a:off x="0" y="0"/>
          <a:ext cx="0" cy="0"/>
          <a:chOff x="0" y="0"/>
          <a:chExt cx="0" cy="0"/>
        </a:xfrm>
      </p:grpSpPr>
      <p:pic>
        <p:nvPicPr>
          <p:cNvPr id="526" name="Google Shape;526;p5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527" name="Google Shape;527;p5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10-5-22</a:t>
            </a:r>
            <a:endParaRPr b="1" sz="1600"/>
          </a:p>
        </p:txBody>
      </p:sp>
      <p:sp>
        <p:nvSpPr>
          <p:cNvPr id="528" name="Google Shape;528;p54"/>
          <p:cNvSpPr txBox="1"/>
          <p:nvPr>
            <p:ph idx="1" type="body"/>
          </p:nvPr>
        </p:nvSpPr>
        <p:spPr>
          <a:xfrm>
            <a:off x="2262150" y="1129500"/>
            <a:ext cx="4769100" cy="824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529" name="Google Shape;529;p54"/>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530" name="Google Shape;530;p54"/>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531" name="Google Shape;531;p54"/>
          <p:cNvSpPr txBox="1"/>
          <p:nvPr/>
        </p:nvSpPr>
        <p:spPr>
          <a:xfrm>
            <a:off x="2121850" y="2179950"/>
            <a:ext cx="4909500" cy="11247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2"/>
              </a:buClr>
              <a:buSzPts val="1500"/>
              <a:buAutoNum type="arabicPeriod"/>
            </a:pPr>
            <a:r>
              <a:rPr lang="en" sz="1800">
                <a:solidFill>
                  <a:schemeClr val="dk2"/>
                </a:solidFill>
              </a:rPr>
              <a:t>Do</a:t>
            </a:r>
            <a:r>
              <a:rPr lang="en" sz="1500">
                <a:solidFill>
                  <a:schemeClr val="dk2"/>
                </a:solidFill>
              </a:rPr>
              <a:t> </a:t>
            </a:r>
            <a:r>
              <a:rPr lang="en" sz="1800">
                <a:solidFill>
                  <a:schemeClr val="dk2"/>
                </a:solidFill>
              </a:rPr>
              <a:t>Bell Ringer #4.</a:t>
            </a:r>
            <a:endParaRPr sz="1800">
              <a:solidFill>
                <a:schemeClr val="dk2"/>
              </a:solidFill>
            </a:endParaRPr>
          </a:p>
          <a:p>
            <a:pPr indent="-342900" lvl="0" marL="457200" rtl="0" algn="l">
              <a:lnSpc>
                <a:spcPct val="115000"/>
              </a:lnSpc>
              <a:spcBef>
                <a:spcPts val="0"/>
              </a:spcBef>
              <a:spcAft>
                <a:spcPts val="0"/>
              </a:spcAft>
              <a:buClr>
                <a:schemeClr val="dk2"/>
              </a:buClr>
              <a:buSzPts val="1800"/>
              <a:buAutoNum type="arabicPeriod"/>
            </a:pPr>
            <a:r>
              <a:rPr lang="en" sz="1800">
                <a:solidFill>
                  <a:schemeClr val="dk2"/>
                </a:solidFill>
              </a:rPr>
              <a:t>Students will complete the </a:t>
            </a:r>
            <a:r>
              <a:rPr lang="en" sz="1800">
                <a:solidFill>
                  <a:srgbClr val="FF0000"/>
                </a:solidFill>
              </a:rPr>
              <a:t>Doodles Force &amp; Motion Vocabulary sheet-part 2 (036)</a:t>
            </a:r>
            <a:r>
              <a:rPr lang="en" sz="1800">
                <a:solidFill>
                  <a:schemeClr val="dk2"/>
                </a:solidFill>
              </a:rPr>
              <a:t>.</a:t>
            </a:r>
            <a:endParaRPr sz="1800">
              <a:solidFill>
                <a:schemeClr val="dk2"/>
              </a:solidFill>
            </a:endParaRPr>
          </a:p>
          <a:p>
            <a:pPr indent="0" lvl="0" marL="457200" rtl="0" algn="l">
              <a:lnSpc>
                <a:spcPct val="115000"/>
              </a:lnSpc>
              <a:spcBef>
                <a:spcPts val="0"/>
              </a:spcBef>
              <a:spcAft>
                <a:spcPts val="0"/>
              </a:spcAft>
              <a:buNone/>
            </a:pPr>
            <a:r>
              <a:t/>
            </a:r>
            <a:endParaRPr sz="1800">
              <a:solidFill>
                <a:schemeClr val="dk2"/>
              </a:solidFill>
            </a:endParaRPr>
          </a:p>
        </p:txBody>
      </p:sp>
      <p:sp>
        <p:nvSpPr>
          <p:cNvPr id="532" name="Google Shape;532;p54"/>
          <p:cNvSpPr txBox="1"/>
          <p:nvPr/>
        </p:nvSpPr>
        <p:spPr>
          <a:xfrm>
            <a:off x="7714475" y="9885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533" name="Google Shape;533;p54"/>
          <p:cNvSpPr txBox="1"/>
          <p:nvPr/>
        </p:nvSpPr>
        <p:spPr>
          <a:xfrm>
            <a:off x="7714475" y="2303475"/>
            <a:ext cx="13620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37" name="Shape 537"/>
        <p:cNvGrpSpPr/>
        <p:nvPr/>
      </p:nvGrpSpPr>
      <p:grpSpPr>
        <a:xfrm>
          <a:off x="0" y="0"/>
          <a:ext cx="0" cy="0"/>
          <a:chOff x="0" y="0"/>
          <a:chExt cx="0" cy="0"/>
        </a:xfrm>
      </p:grpSpPr>
      <p:pic>
        <p:nvPicPr>
          <p:cNvPr id="538" name="Google Shape;538;p5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539" name="Google Shape;539;p5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10-6-22</a:t>
            </a:r>
            <a:endParaRPr b="1" sz="1600"/>
          </a:p>
        </p:txBody>
      </p:sp>
      <p:sp>
        <p:nvSpPr>
          <p:cNvPr id="540" name="Google Shape;540;p55"/>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541" name="Google Shape;541;p55"/>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542" name="Google Shape;542;p55"/>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543" name="Google Shape;543;p55"/>
          <p:cNvSpPr txBox="1"/>
          <p:nvPr/>
        </p:nvSpPr>
        <p:spPr>
          <a:xfrm>
            <a:off x="1947450" y="2210850"/>
            <a:ext cx="5583600" cy="1102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AutoNum type="arabicPeriod"/>
            </a:pPr>
            <a:r>
              <a:rPr lang="en" sz="1800">
                <a:solidFill>
                  <a:schemeClr val="dk2"/>
                </a:solidFill>
              </a:rPr>
              <a:t>Do Bell Ringer #2.</a:t>
            </a:r>
            <a:endParaRPr sz="1800">
              <a:solidFill>
                <a:schemeClr val="dk2"/>
              </a:solidFill>
            </a:endParaRPr>
          </a:p>
          <a:p>
            <a:pPr indent="-342900" lvl="0" marL="457200" rtl="0" algn="l">
              <a:lnSpc>
                <a:spcPct val="115000"/>
              </a:lnSpc>
              <a:spcBef>
                <a:spcPts val="0"/>
              </a:spcBef>
              <a:spcAft>
                <a:spcPts val="0"/>
              </a:spcAft>
              <a:buClr>
                <a:schemeClr val="dk2"/>
              </a:buClr>
              <a:buSzPts val="1800"/>
              <a:buAutoNum type="arabicPeriod"/>
            </a:pPr>
            <a:r>
              <a:rPr lang="en" sz="1800">
                <a:solidFill>
                  <a:schemeClr val="dk2"/>
                </a:solidFill>
              </a:rPr>
              <a:t>Students will complete the </a:t>
            </a:r>
            <a:r>
              <a:rPr lang="en" sz="1800">
                <a:solidFill>
                  <a:srgbClr val="FF0000"/>
                </a:solidFill>
              </a:rPr>
              <a:t>Force &amp; Motion note taking worksheet (037)</a:t>
            </a:r>
            <a:r>
              <a:rPr lang="en" sz="1800">
                <a:solidFill>
                  <a:schemeClr val="dk2"/>
                </a:solidFill>
              </a:rPr>
              <a:t>  in class.</a:t>
            </a:r>
            <a:endParaRPr sz="1800">
              <a:solidFill>
                <a:schemeClr val="dk2"/>
              </a:solidFill>
            </a:endParaRPr>
          </a:p>
          <a:p>
            <a:pPr indent="0" lvl="0" marL="457200" rtl="0" algn="l">
              <a:lnSpc>
                <a:spcPct val="115000"/>
              </a:lnSpc>
              <a:spcBef>
                <a:spcPts val="0"/>
              </a:spcBef>
              <a:spcAft>
                <a:spcPts val="0"/>
              </a:spcAft>
              <a:buNone/>
            </a:pPr>
            <a:r>
              <a:t/>
            </a:r>
            <a:endParaRPr sz="1300">
              <a:solidFill>
                <a:schemeClr val="dk2"/>
              </a:solidFill>
            </a:endParaRPr>
          </a:p>
        </p:txBody>
      </p:sp>
      <p:sp>
        <p:nvSpPr>
          <p:cNvPr id="544" name="Google Shape;544;p55"/>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545" name="Google Shape;545;p55"/>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49" name="Shape 549"/>
        <p:cNvGrpSpPr/>
        <p:nvPr/>
      </p:nvGrpSpPr>
      <p:grpSpPr>
        <a:xfrm>
          <a:off x="0" y="0"/>
          <a:ext cx="0" cy="0"/>
          <a:chOff x="0" y="0"/>
          <a:chExt cx="0" cy="0"/>
        </a:xfrm>
      </p:grpSpPr>
      <p:pic>
        <p:nvPicPr>
          <p:cNvPr id="550" name="Google Shape;550;p5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551" name="Google Shape;551;p5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10-7-22</a:t>
            </a:r>
            <a:endParaRPr b="1" sz="1600"/>
          </a:p>
        </p:txBody>
      </p:sp>
      <p:sp>
        <p:nvSpPr>
          <p:cNvPr id="552" name="Google Shape;552;p56"/>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553" name="Google Shape;553;p56"/>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554" name="Google Shape;554;p56"/>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555" name="Google Shape;555;p56"/>
          <p:cNvSpPr txBox="1"/>
          <p:nvPr/>
        </p:nvSpPr>
        <p:spPr>
          <a:xfrm>
            <a:off x="2028025" y="2179950"/>
            <a:ext cx="4855500" cy="11022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Do Bell Ringer #10.</a:t>
            </a:r>
            <a:endParaRPr sz="1500">
              <a:solidFill>
                <a:schemeClr val="dk2"/>
              </a:solidFill>
            </a:endParaRPr>
          </a:p>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Students will watch a Generation Genius video about </a:t>
            </a:r>
            <a:r>
              <a:rPr lang="en" sz="1500">
                <a:solidFill>
                  <a:srgbClr val="FF0000"/>
                </a:solidFill>
              </a:rPr>
              <a:t>Balanced &amp; Unbalanced Forces</a:t>
            </a:r>
            <a:r>
              <a:rPr lang="en" sz="1500">
                <a:solidFill>
                  <a:srgbClr val="FF0000"/>
                </a:solidFill>
              </a:rPr>
              <a:t> (039) </a:t>
            </a:r>
            <a:r>
              <a:rPr lang="en" sz="1500">
                <a:solidFill>
                  <a:schemeClr val="dk2"/>
                </a:solidFill>
              </a:rPr>
              <a:t>and complete a video worksheet to attach in GC.</a:t>
            </a:r>
            <a:endParaRPr sz="1500">
              <a:solidFill>
                <a:schemeClr val="dk2"/>
              </a:solidFill>
            </a:endParaRPr>
          </a:p>
        </p:txBody>
      </p:sp>
      <p:sp>
        <p:nvSpPr>
          <p:cNvPr id="556" name="Google Shape;556;p56"/>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557" name="Google Shape;557;p56"/>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61" name="Shape 561"/>
        <p:cNvGrpSpPr/>
        <p:nvPr/>
      </p:nvGrpSpPr>
      <p:grpSpPr>
        <a:xfrm>
          <a:off x="0" y="0"/>
          <a:ext cx="0" cy="0"/>
          <a:chOff x="0" y="0"/>
          <a:chExt cx="0" cy="0"/>
        </a:xfrm>
      </p:grpSpPr>
      <p:pic>
        <p:nvPicPr>
          <p:cNvPr id="562" name="Google Shape;562;p5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563" name="Google Shape;563;p5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10-17-22</a:t>
            </a:r>
            <a:endParaRPr b="1" sz="1600"/>
          </a:p>
        </p:txBody>
      </p:sp>
      <p:sp>
        <p:nvSpPr>
          <p:cNvPr id="564" name="Google Shape;564;p57"/>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565" name="Google Shape;565;p57"/>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566" name="Google Shape;566;p57"/>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567" name="Google Shape;567;p57"/>
          <p:cNvSpPr txBox="1"/>
          <p:nvPr/>
        </p:nvSpPr>
        <p:spPr>
          <a:xfrm>
            <a:off x="2175750" y="2210850"/>
            <a:ext cx="5277600" cy="11022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Do Bell Ringer #5.</a:t>
            </a:r>
            <a:endParaRPr sz="1500">
              <a:solidFill>
                <a:schemeClr val="dk2"/>
              </a:solidFill>
            </a:endParaRPr>
          </a:p>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Students will run the </a:t>
            </a:r>
            <a:r>
              <a:rPr lang="en" sz="1500">
                <a:solidFill>
                  <a:srgbClr val="FF0000"/>
                </a:solidFill>
              </a:rPr>
              <a:t>pHet Force &amp; Simulation (038) </a:t>
            </a:r>
            <a:r>
              <a:rPr lang="en" sz="1500">
                <a:solidFill>
                  <a:schemeClr val="dk1"/>
                </a:solidFill>
              </a:rPr>
              <a:t>that is </a:t>
            </a:r>
            <a:r>
              <a:rPr lang="en" sz="1500">
                <a:solidFill>
                  <a:schemeClr val="dk2"/>
                </a:solidFill>
              </a:rPr>
              <a:t>posted in GC to explore the effects that mass and friction have on an object’s movement.</a:t>
            </a:r>
            <a:endParaRPr sz="1500">
              <a:solidFill>
                <a:schemeClr val="dk2"/>
              </a:solidFill>
            </a:endParaRPr>
          </a:p>
          <a:p>
            <a:pPr indent="0" lvl="0" marL="0" rtl="0" algn="l">
              <a:lnSpc>
                <a:spcPct val="115000"/>
              </a:lnSpc>
              <a:spcBef>
                <a:spcPts val="0"/>
              </a:spcBef>
              <a:spcAft>
                <a:spcPts val="0"/>
              </a:spcAft>
              <a:buNone/>
            </a:pPr>
            <a:r>
              <a:t/>
            </a:r>
            <a:endParaRPr sz="1500">
              <a:solidFill>
                <a:schemeClr val="dk2"/>
              </a:solidFill>
            </a:endParaRPr>
          </a:p>
          <a:p>
            <a:pPr indent="0" lvl="0" marL="457200" rtl="0" algn="l">
              <a:lnSpc>
                <a:spcPct val="115000"/>
              </a:lnSpc>
              <a:spcBef>
                <a:spcPts val="0"/>
              </a:spcBef>
              <a:spcAft>
                <a:spcPts val="0"/>
              </a:spcAft>
              <a:buNone/>
            </a:pPr>
            <a:r>
              <a:t/>
            </a:r>
            <a:endParaRPr sz="1300">
              <a:solidFill>
                <a:schemeClr val="dk2"/>
              </a:solidFill>
            </a:endParaRPr>
          </a:p>
        </p:txBody>
      </p:sp>
      <p:sp>
        <p:nvSpPr>
          <p:cNvPr id="568" name="Google Shape;568;p57"/>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569" name="Google Shape;569;p57"/>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
        <p:nvSpPr>
          <p:cNvPr id="570" name="Google Shape;570;p57"/>
          <p:cNvSpPr txBox="1"/>
          <p:nvPr/>
        </p:nvSpPr>
        <p:spPr>
          <a:xfrm>
            <a:off x="4951475" y="32644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4"/>
              </a:rPr>
              <a:t>Energy Skate Park: Basics - Conservation of Energy | Kinetic Energy | Potential Energy</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74" name="Shape 574"/>
        <p:cNvGrpSpPr/>
        <p:nvPr/>
      </p:nvGrpSpPr>
      <p:grpSpPr>
        <a:xfrm>
          <a:off x="0" y="0"/>
          <a:ext cx="0" cy="0"/>
          <a:chOff x="0" y="0"/>
          <a:chExt cx="0" cy="0"/>
        </a:xfrm>
      </p:grpSpPr>
      <p:pic>
        <p:nvPicPr>
          <p:cNvPr id="575" name="Google Shape;575;p5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576" name="Google Shape;576;p5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10-18-22</a:t>
            </a:r>
            <a:endParaRPr b="1" sz="1600"/>
          </a:p>
        </p:txBody>
      </p:sp>
      <p:sp>
        <p:nvSpPr>
          <p:cNvPr id="577" name="Google Shape;577;p58"/>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578" name="Google Shape;578;p58"/>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579" name="Google Shape;579;p58"/>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580" name="Google Shape;580;p58"/>
          <p:cNvSpPr txBox="1"/>
          <p:nvPr/>
        </p:nvSpPr>
        <p:spPr>
          <a:xfrm>
            <a:off x="2175750" y="2210850"/>
            <a:ext cx="4855500" cy="11022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dk2"/>
              </a:buClr>
              <a:buSzPts val="1700"/>
              <a:buAutoNum type="arabicPeriod"/>
            </a:pPr>
            <a:r>
              <a:rPr lang="en" sz="1700">
                <a:solidFill>
                  <a:schemeClr val="dk2"/>
                </a:solidFill>
              </a:rPr>
              <a:t>Do Bell Ringer #2.</a:t>
            </a:r>
            <a:endParaRPr sz="1700">
              <a:solidFill>
                <a:schemeClr val="dk2"/>
              </a:solidFill>
            </a:endParaRPr>
          </a:p>
          <a:p>
            <a:pPr indent="-336550" lvl="0" marL="457200" rtl="0" algn="l">
              <a:lnSpc>
                <a:spcPct val="115000"/>
              </a:lnSpc>
              <a:spcBef>
                <a:spcPts val="0"/>
              </a:spcBef>
              <a:spcAft>
                <a:spcPts val="0"/>
              </a:spcAft>
              <a:buClr>
                <a:schemeClr val="dk2"/>
              </a:buClr>
              <a:buSzPts val="1700"/>
              <a:buAutoNum type="arabicPeriod"/>
            </a:pPr>
            <a:r>
              <a:rPr lang="en" sz="1700">
                <a:solidFill>
                  <a:schemeClr val="dk2"/>
                </a:solidFill>
              </a:rPr>
              <a:t>Students will do a Doodles </a:t>
            </a:r>
            <a:r>
              <a:rPr lang="en" sz="1700">
                <a:solidFill>
                  <a:srgbClr val="FF0000"/>
                </a:solidFill>
              </a:rPr>
              <a:t>“FORCE” Foldable (040)</a:t>
            </a:r>
            <a:r>
              <a:rPr lang="en" sz="1700">
                <a:solidFill>
                  <a:schemeClr val="dk2"/>
                </a:solidFill>
              </a:rPr>
              <a:t> that is attached in GC.</a:t>
            </a:r>
            <a:endParaRPr sz="1700">
              <a:solidFill>
                <a:schemeClr val="dk2"/>
              </a:solidFill>
            </a:endParaRPr>
          </a:p>
        </p:txBody>
      </p:sp>
      <p:sp>
        <p:nvSpPr>
          <p:cNvPr id="581" name="Google Shape;581;p58"/>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582" name="Google Shape;582;p58"/>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86" name="Shape 586"/>
        <p:cNvGrpSpPr/>
        <p:nvPr/>
      </p:nvGrpSpPr>
      <p:grpSpPr>
        <a:xfrm>
          <a:off x="0" y="0"/>
          <a:ext cx="0" cy="0"/>
          <a:chOff x="0" y="0"/>
          <a:chExt cx="0" cy="0"/>
        </a:xfrm>
      </p:grpSpPr>
      <p:pic>
        <p:nvPicPr>
          <p:cNvPr id="587" name="Google Shape;587;p5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588" name="Google Shape;588;p5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10-19-22</a:t>
            </a:r>
            <a:endParaRPr b="1" sz="1600"/>
          </a:p>
        </p:txBody>
      </p:sp>
      <p:sp>
        <p:nvSpPr>
          <p:cNvPr id="589" name="Google Shape;589;p59"/>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590" name="Google Shape;590;p59"/>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591" name="Google Shape;591;p59"/>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592" name="Google Shape;592;p59"/>
          <p:cNvSpPr txBox="1"/>
          <p:nvPr/>
        </p:nvSpPr>
        <p:spPr>
          <a:xfrm>
            <a:off x="2175750" y="2210850"/>
            <a:ext cx="4855500" cy="11022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2"/>
              </a:buClr>
              <a:buSzPts val="1600"/>
              <a:buAutoNum type="arabicPeriod"/>
            </a:pPr>
            <a:r>
              <a:rPr lang="en" sz="1600">
                <a:solidFill>
                  <a:schemeClr val="dk2"/>
                </a:solidFill>
              </a:rPr>
              <a:t>Do Bell Ringer #16.</a:t>
            </a:r>
            <a:endParaRPr sz="1600">
              <a:solidFill>
                <a:schemeClr val="dk2"/>
              </a:solidFill>
            </a:endParaRPr>
          </a:p>
          <a:p>
            <a:pPr indent="-330200" lvl="0" marL="457200" rtl="0" algn="l">
              <a:lnSpc>
                <a:spcPct val="115000"/>
              </a:lnSpc>
              <a:spcBef>
                <a:spcPts val="0"/>
              </a:spcBef>
              <a:spcAft>
                <a:spcPts val="0"/>
              </a:spcAft>
              <a:buClr>
                <a:schemeClr val="dk2"/>
              </a:buClr>
              <a:buSzPts val="1600"/>
              <a:buAutoNum type="arabicPeriod"/>
            </a:pPr>
            <a:r>
              <a:rPr lang="en" sz="1600">
                <a:solidFill>
                  <a:schemeClr val="dk2"/>
                </a:solidFill>
              </a:rPr>
              <a:t>Students will do a </a:t>
            </a:r>
            <a:r>
              <a:rPr lang="en" sz="1600">
                <a:solidFill>
                  <a:srgbClr val="FF0000"/>
                </a:solidFill>
              </a:rPr>
              <a:t>Force &amp; Motion “Scavenger Hunt” (041)</a:t>
            </a:r>
            <a:r>
              <a:rPr lang="en" sz="1600">
                <a:solidFill>
                  <a:schemeClr val="dk2"/>
                </a:solidFill>
              </a:rPr>
              <a:t> that is attached in GC.</a:t>
            </a:r>
            <a:endParaRPr sz="1600">
              <a:solidFill>
                <a:schemeClr val="dk2"/>
              </a:solidFill>
            </a:endParaRPr>
          </a:p>
        </p:txBody>
      </p:sp>
      <p:sp>
        <p:nvSpPr>
          <p:cNvPr id="593" name="Google Shape;593;p59"/>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594" name="Google Shape;594;p59"/>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598" name="Shape 598"/>
        <p:cNvGrpSpPr/>
        <p:nvPr/>
      </p:nvGrpSpPr>
      <p:grpSpPr>
        <a:xfrm>
          <a:off x="0" y="0"/>
          <a:ext cx="0" cy="0"/>
          <a:chOff x="0" y="0"/>
          <a:chExt cx="0" cy="0"/>
        </a:xfrm>
      </p:grpSpPr>
      <p:pic>
        <p:nvPicPr>
          <p:cNvPr id="599" name="Google Shape;599;p6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600" name="Google Shape;600;p6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10-20-22</a:t>
            </a:r>
            <a:endParaRPr b="1" sz="1600"/>
          </a:p>
        </p:txBody>
      </p:sp>
      <p:sp>
        <p:nvSpPr>
          <p:cNvPr id="601" name="Google Shape;601;p60"/>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602" name="Google Shape;602;p60"/>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603" name="Google Shape;603;p60"/>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604" name="Google Shape;604;p60"/>
          <p:cNvSpPr txBox="1"/>
          <p:nvPr/>
        </p:nvSpPr>
        <p:spPr>
          <a:xfrm>
            <a:off x="2162325" y="2210850"/>
            <a:ext cx="5291100" cy="11022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2"/>
              </a:buClr>
              <a:buSzPts val="1600"/>
              <a:buAutoNum type="arabicPeriod"/>
            </a:pPr>
            <a:r>
              <a:rPr lang="en" sz="1600">
                <a:solidFill>
                  <a:schemeClr val="dk2"/>
                </a:solidFill>
              </a:rPr>
              <a:t>Do Bell Ringer #8.</a:t>
            </a:r>
            <a:endParaRPr sz="1600">
              <a:solidFill>
                <a:schemeClr val="dk2"/>
              </a:solidFill>
            </a:endParaRPr>
          </a:p>
          <a:p>
            <a:pPr indent="-330200" lvl="0" marL="457200" rtl="0" algn="l">
              <a:lnSpc>
                <a:spcPct val="115000"/>
              </a:lnSpc>
              <a:spcBef>
                <a:spcPts val="0"/>
              </a:spcBef>
              <a:spcAft>
                <a:spcPts val="0"/>
              </a:spcAft>
              <a:buClr>
                <a:schemeClr val="dk2"/>
              </a:buClr>
              <a:buSzPts val="1600"/>
              <a:buAutoNum type="arabicPeriod"/>
            </a:pPr>
            <a:r>
              <a:rPr lang="en" sz="1600">
                <a:solidFill>
                  <a:schemeClr val="dk2"/>
                </a:solidFill>
              </a:rPr>
              <a:t>Students will do a Virtues lesson with Mr. Towns.</a:t>
            </a:r>
            <a:endParaRPr sz="1600">
              <a:solidFill>
                <a:schemeClr val="dk2"/>
              </a:solidFill>
            </a:endParaRPr>
          </a:p>
        </p:txBody>
      </p:sp>
      <p:sp>
        <p:nvSpPr>
          <p:cNvPr id="605" name="Google Shape;605;p60"/>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606" name="Google Shape;606;p60"/>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10" name="Shape 610"/>
        <p:cNvGrpSpPr/>
        <p:nvPr/>
      </p:nvGrpSpPr>
      <p:grpSpPr>
        <a:xfrm>
          <a:off x="0" y="0"/>
          <a:ext cx="0" cy="0"/>
          <a:chOff x="0" y="0"/>
          <a:chExt cx="0" cy="0"/>
        </a:xfrm>
      </p:grpSpPr>
      <p:pic>
        <p:nvPicPr>
          <p:cNvPr id="611" name="Google Shape;611;p6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612" name="Google Shape;612;p6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10-21-22</a:t>
            </a:r>
            <a:endParaRPr b="1" sz="1600"/>
          </a:p>
        </p:txBody>
      </p:sp>
      <p:sp>
        <p:nvSpPr>
          <p:cNvPr id="613" name="Google Shape;613;p61"/>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614" name="Google Shape;614;p61"/>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615" name="Google Shape;615;p61"/>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616" name="Google Shape;616;p61"/>
          <p:cNvSpPr txBox="1"/>
          <p:nvPr/>
        </p:nvSpPr>
        <p:spPr>
          <a:xfrm>
            <a:off x="2148875" y="2076550"/>
            <a:ext cx="5291100" cy="11022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Do Bell Ringer #24.</a:t>
            </a:r>
            <a:endParaRPr sz="1500">
              <a:solidFill>
                <a:schemeClr val="dk2"/>
              </a:solidFill>
            </a:endParaRPr>
          </a:p>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Students will complete the </a:t>
            </a:r>
            <a:r>
              <a:rPr lang="en" sz="1500">
                <a:solidFill>
                  <a:srgbClr val="FF0000"/>
                </a:solidFill>
              </a:rPr>
              <a:t>Doodles: Practice Force &amp; Motion Quiz (042)</a:t>
            </a:r>
            <a:r>
              <a:rPr lang="en" sz="1500">
                <a:solidFill>
                  <a:schemeClr val="dk2"/>
                </a:solidFill>
              </a:rPr>
              <a:t> that is attached in GC.</a:t>
            </a:r>
            <a:endParaRPr sz="1500">
              <a:solidFill>
                <a:schemeClr val="dk2"/>
              </a:solidFill>
            </a:endParaRPr>
          </a:p>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Students will complete the </a:t>
            </a:r>
            <a:r>
              <a:rPr lang="en" sz="1500">
                <a:solidFill>
                  <a:srgbClr val="FF0000"/>
                </a:solidFill>
              </a:rPr>
              <a:t>Doodles: Speed Foldable (042A)</a:t>
            </a:r>
            <a:r>
              <a:rPr lang="en" sz="1500">
                <a:solidFill>
                  <a:schemeClr val="dk2"/>
                </a:solidFill>
              </a:rPr>
              <a:t> attached in GC.</a:t>
            </a:r>
            <a:endParaRPr sz="1500">
              <a:solidFill>
                <a:schemeClr val="dk2"/>
              </a:solidFill>
            </a:endParaRPr>
          </a:p>
        </p:txBody>
      </p:sp>
      <p:sp>
        <p:nvSpPr>
          <p:cNvPr id="617" name="Google Shape;617;p61"/>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618" name="Google Shape;618;p61"/>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93" name="Google Shape;93;p1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8-14-23</a:t>
            </a:r>
            <a:endParaRPr b="1" sz="1600"/>
          </a:p>
        </p:txBody>
      </p:sp>
      <p:sp>
        <p:nvSpPr>
          <p:cNvPr id="94" name="Google Shape;94;p17"/>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Learning Target:</a:t>
            </a:r>
            <a:r>
              <a:rPr b="1" lang="en"/>
              <a:t> </a:t>
            </a:r>
            <a:r>
              <a:rPr i="1" lang="en" sz="1300">
                <a:solidFill>
                  <a:schemeClr val="dk1"/>
                </a:solidFill>
              </a:rPr>
              <a:t>I can demonstrate how to be safe in the science lab.</a:t>
            </a:r>
            <a:endParaRPr b="1" i="1" sz="1300"/>
          </a:p>
        </p:txBody>
      </p:sp>
      <p:sp>
        <p:nvSpPr>
          <p:cNvPr id="95" name="Google Shape;95;p17"/>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Intro to Science-Lab Safety</a:t>
            </a:r>
            <a:endParaRPr b="1" sz="1600"/>
          </a:p>
        </p:txBody>
      </p:sp>
      <p:sp>
        <p:nvSpPr>
          <p:cNvPr id="96" name="Google Shape;96;p17"/>
          <p:cNvSpPr txBox="1"/>
          <p:nvPr>
            <p:ph idx="1" type="body"/>
          </p:nvPr>
        </p:nvSpPr>
        <p:spPr>
          <a:xfrm>
            <a:off x="2291100" y="184020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97" name="Google Shape;97;p17"/>
          <p:cNvSpPr txBox="1"/>
          <p:nvPr/>
        </p:nvSpPr>
        <p:spPr>
          <a:xfrm>
            <a:off x="2417700" y="2254500"/>
            <a:ext cx="4308600" cy="124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t>1. Do BellRinger #2.</a:t>
            </a:r>
            <a:endParaRPr sz="1300"/>
          </a:p>
          <a:p>
            <a:pPr indent="0" lvl="0" marL="0" rtl="0" algn="l">
              <a:spcBef>
                <a:spcPts val="0"/>
              </a:spcBef>
              <a:spcAft>
                <a:spcPts val="0"/>
              </a:spcAft>
              <a:buNone/>
            </a:pPr>
            <a:r>
              <a:rPr lang="en" sz="1300">
                <a:solidFill>
                  <a:schemeClr val="dk1"/>
                </a:solidFill>
              </a:rPr>
              <a:t>2. </a:t>
            </a:r>
            <a:r>
              <a:rPr lang="en" sz="1300">
                <a:solidFill>
                  <a:schemeClr val="dk1"/>
                </a:solidFill>
              </a:rPr>
              <a:t>Students will go through </a:t>
            </a:r>
            <a:r>
              <a:rPr lang="en" sz="1300" u="sng">
                <a:solidFill>
                  <a:schemeClr val="dk1"/>
                </a:solidFill>
                <a:hlinkClick r:id="rId4">
                  <a:extLst>
                    <a:ext uri="{A12FA001-AC4F-418D-AE19-62706E023703}">
                      <ahyp:hlinkClr val="tx"/>
                    </a:ext>
                  </a:extLst>
                </a:hlinkClick>
              </a:rPr>
              <a:t>Safety PPT</a:t>
            </a:r>
            <a:r>
              <a:rPr lang="en" sz="1300">
                <a:solidFill>
                  <a:schemeClr val="dk1"/>
                </a:solidFill>
              </a:rPr>
              <a:t> and use Kami to complete a note taking worksheet (003) posted in Google Classroom.</a:t>
            </a:r>
            <a:endParaRPr sz="1300">
              <a:solidFill>
                <a:schemeClr val="dk1"/>
              </a:solidFill>
            </a:endParaRPr>
          </a:p>
          <a:p>
            <a:pPr indent="0" lvl="0" marL="0" rtl="0" algn="l">
              <a:spcBef>
                <a:spcPts val="0"/>
              </a:spcBef>
              <a:spcAft>
                <a:spcPts val="0"/>
              </a:spcAft>
              <a:buNone/>
            </a:pPr>
            <a:r>
              <a:rPr lang="en" sz="1300">
                <a:solidFill>
                  <a:schemeClr val="dk1"/>
                </a:solidFill>
              </a:rPr>
              <a:t>3. Do REFLECTION.</a:t>
            </a:r>
            <a:endParaRPr sz="1300">
              <a:solidFill>
                <a:schemeClr val="dk1"/>
              </a:solidFill>
            </a:endParaRPr>
          </a:p>
          <a:p>
            <a:pPr indent="0" lvl="0" marL="0" rtl="0" algn="l">
              <a:spcBef>
                <a:spcPts val="0"/>
              </a:spcBef>
              <a:spcAft>
                <a:spcPts val="0"/>
              </a:spcAft>
              <a:buNone/>
            </a:pPr>
            <a:r>
              <a:t/>
            </a:r>
            <a:endParaRPr sz="1300"/>
          </a:p>
          <a:p>
            <a:pPr indent="0" lvl="0" marL="0" rtl="0" algn="l">
              <a:lnSpc>
                <a:spcPct val="115000"/>
              </a:lnSpc>
              <a:spcBef>
                <a:spcPts val="0"/>
              </a:spcBef>
              <a:spcAft>
                <a:spcPts val="1600"/>
              </a:spcAft>
              <a:buNone/>
            </a:pPr>
            <a:r>
              <a:t/>
            </a:r>
            <a:endParaRPr sz="1200">
              <a:solidFill>
                <a:schemeClr val="dk2"/>
              </a:solidFill>
            </a:endParaRPr>
          </a:p>
        </p:txBody>
      </p:sp>
      <p:sp>
        <p:nvSpPr>
          <p:cNvPr id="98" name="Google Shape;98;p17"/>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a:solidFill>
                  <a:srgbClr val="FFFFFF"/>
                </a:solidFill>
                <a:latin typeface="Calibri"/>
                <a:ea typeface="Calibri"/>
                <a:cs typeface="Calibri"/>
                <a:sym typeface="Calibri"/>
              </a:rPr>
              <a:t>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independent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control setup</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constant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standard unit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metric system</a:t>
            </a:r>
            <a:endParaRPr>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22" name="Shape 622"/>
        <p:cNvGrpSpPr/>
        <p:nvPr/>
      </p:nvGrpSpPr>
      <p:grpSpPr>
        <a:xfrm>
          <a:off x="0" y="0"/>
          <a:ext cx="0" cy="0"/>
          <a:chOff x="0" y="0"/>
          <a:chExt cx="0" cy="0"/>
        </a:xfrm>
      </p:grpSpPr>
      <p:pic>
        <p:nvPicPr>
          <p:cNvPr id="623" name="Google Shape;623;p6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624" name="Google Shape;624;p6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10-24-22</a:t>
            </a:r>
            <a:endParaRPr b="1" sz="1600"/>
          </a:p>
        </p:txBody>
      </p:sp>
      <p:sp>
        <p:nvSpPr>
          <p:cNvPr id="625" name="Google Shape;625;p62"/>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the amount of gravity depends on the masses of the interacting objects.</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626" name="Google Shape;626;p62"/>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627" name="Google Shape;627;p62"/>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628" name="Google Shape;628;p62"/>
          <p:cNvSpPr txBox="1"/>
          <p:nvPr/>
        </p:nvSpPr>
        <p:spPr>
          <a:xfrm>
            <a:off x="2329800" y="2087325"/>
            <a:ext cx="48924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#4.</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Speed “Running” Lab </a:t>
            </a:r>
            <a:r>
              <a:rPr lang="en" sz="1600">
                <a:solidFill>
                  <a:srgbClr val="FF0000"/>
                </a:solidFill>
              </a:rPr>
              <a:t>(046)</a:t>
            </a:r>
            <a:r>
              <a:rPr lang="en" sz="1600">
                <a:solidFill>
                  <a:schemeClr val="dk2"/>
                </a:solidFill>
              </a:rPr>
              <a:t> in GC.</a:t>
            </a:r>
            <a:endParaRPr sz="1600">
              <a:solidFill>
                <a:schemeClr val="dk2"/>
              </a:solidFill>
            </a:endParaRPr>
          </a:p>
          <a:p>
            <a:pPr indent="0" lvl="0" marL="0" rtl="0" algn="l">
              <a:lnSpc>
                <a:spcPct val="115000"/>
              </a:lnSpc>
              <a:spcBef>
                <a:spcPts val="0"/>
              </a:spcBef>
              <a:spcAft>
                <a:spcPts val="0"/>
              </a:spcAft>
              <a:buNone/>
            </a:pPr>
            <a:r>
              <a:t/>
            </a:r>
            <a:endParaRPr sz="1600">
              <a:solidFill>
                <a:schemeClr val="dk2"/>
              </a:solidFill>
            </a:endParaRPr>
          </a:p>
        </p:txBody>
      </p:sp>
      <p:sp>
        <p:nvSpPr>
          <p:cNvPr id="629" name="Google Shape;629;p62"/>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630" name="Google Shape;630;p62"/>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06-PS2-2. </a:t>
            </a:r>
            <a:r>
              <a:rPr lang="en" sz="1200">
                <a:solidFill>
                  <a:schemeClr val="lt1"/>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DOK 3</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34" name="Shape 634"/>
        <p:cNvGrpSpPr/>
        <p:nvPr/>
      </p:nvGrpSpPr>
      <p:grpSpPr>
        <a:xfrm>
          <a:off x="0" y="0"/>
          <a:ext cx="0" cy="0"/>
          <a:chOff x="0" y="0"/>
          <a:chExt cx="0" cy="0"/>
        </a:xfrm>
      </p:grpSpPr>
      <p:pic>
        <p:nvPicPr>
          <p:cNvPr id="635" name="Google Shape;635;p6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636" name="Google Shape;636;p6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10-25-22</a:t>
            </a:r>
            <a:endParaRPr b="1" sz="1600"/>
          </a:p>
        </p:txBody>
      </p:sp>
      <p:sp>
        <p:nvSpPr>
          <p:cNvPr id="637" name="Google Shape;637;p63"/>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the amount of gravity depends on the masses of the interacting objects.</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638" name="Google Shape;638;p63"/>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639" name="Google Shape;639;p63"/>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640" name="Google Shape;640;p63"/>
          <p:cNvSpPr txBox="1"/>
          <p:nvPr/>
        </p:nvSpPr>
        <p:spPr>
          <a:xfrm>
            <a:off x="2607850" y="2087325"/>
            <a:ext cx="46143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#9.</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Force &amp; Motion study guide (043)</a:t>
            </a:r>
            <a:r>
              <a:rPr lang="en" sz="1600">
                <a:solidFill>
                  <a:schemeClr val="dk2"/>
                </a:solidFill>
              </a:rPr>
              <a:t> that is posted in GC.</a:t>
            </a:r>
            <a:endParaRPr sz="16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641" name="Google Shape;641;p63"/>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642" name="Google Shape;642;p63"/>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06-PS2-2. </a:t>
            </a:r>
            <a:r>
              <a:rPr lang="en" sz="1200">
                <a:solidFill>
                  <a:schemeClr val="lt1"/>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DOK 3</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46" name="Shape 646"/>
        <p:cNvGrpSpPr/>
        <p:nvPr/>
      </p:nvGrpSpPr>
      <p:grpSpPr>
        <a:xfrm>
          <a:off x="0" y="0"/>
          <a:ext cx="0" cy="0"/>
          <a:chOff x="0" y="0"/>
          <a:chExt cx="0" cy="0"/>
        </a:xfrm>
      </p:grpSpPr>
      <p:pic>
        <p:nvPicPr>
          <p:cNvPr id="647" name="Google Shape;647;p6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648" name="Google Shape;648;p6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10-26-22</a:t>
            </a:r>
            <a:endParaRPr b="1" sz="1600"/>
          </a:p>
        </p:txBody>
      </p:sp>
      <p:sp>
        <p:nvSpPr>
          <p:cNvPr id="649" name="Google Shape;649;p64"/>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the amount of gravity depends on the masses of the interacting objects.</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650" name="Google Shape;650;p64"/>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651" name="Google Shape;651;p64"/>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652" name="Google Shape;652;p64"/>
          <p:cNvSpPr txBox="1"/>
          <p:nvPr/>
        </p:nvSpPr>
        <p:spPr>
          <a:xfrm>
            <a:off x="2416950" y="2210850"/>
            <a:ext cx="46143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#13.</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GG: Gravitational Forces activity (043A)</a:t>
            </a:r>
            <a:r>
              <a:rPr lang="en" sz="1600">
                <a:solidFill>
                  <a:schemeClr val="dk2"/>
                </a:solidFill>
              </a:rPr>
              <a:t> in GC.</a:t>
            </a:r>
            <a:endParaRPr sz="16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653" name="Google Shape;653;p64"/>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654" name="Google Shape;654;p64"/>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06-PS2-2. </a:t>
            </a:r>
            <a:r>
              <a:rPr lang="en" sz="1200">
                <a:solidFill>
                  <a:schemeClr val="lt1"/>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DOK 3</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58" name="Shape 658"/>
        <p:cNvGrpSpPr/>
        <p:nvPr/>
      </p:nvGrpSpPr>
      <p:grpSpPr>
        <a:xfrm>
          <a:off x="0" y="0"/>
          <a:ext cx="0" cy="0"/>
          <a:chOff x="0" y="0"/>
          <a:chExt cx="0" cy="0"/>
        </a:xfrm>
      </p:grpSpPr>
      <p:pic>
        <p:nvPicPr>
          <p:cNvPr id="659" name="Google Shape;659;p6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660" name="Google Shape;660;p6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10-27-22</a:t>
            </a:r>
            <a:endParaRPr b="1" sz="1600"/>
          </a:p>
        </p:txBody>
      </p:sp>
      <p:sp>
        <p:nvSpPr>
          <p:cNvPr id="661" name="Google Shape;661;p65"/>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662" name="Google Shape;662;p65"/>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663" name="Google Shape;663;p65"/>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664" name="Google Shape;664;p65"/>
          <p:cNvSpPr txBox="1"/>
          <p:nvPr/>
        </p:nvSpPr>
        <p:spPr>
          <a:xfrm>
            <a:off x="2175750" y="2210850"/>
            <a:ext cx="4855500" cy="11022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2"/>
              </a:buClr>
              <a:buSzPts val="1600"/>
              <a:buAutoNum type="arabicPeriod"/>
            </a:pPr>
            <a:r>
              <a:rPr lang="en" sz="1600">
                <a:solidFill>
                  <a:schemeClr val="dk2"/>
                </a:solidFill>
              </a:rPr>
              <a:t>Do Bell Ringer #7.</a:t>
            </a:r>
            <a:endParaRPr sz="1600">
              <a:solidFill>
                <a:schemeClr val="dk2"/>
              </a:solidFill>
            </a:endParaRPr>
          </a:p>
          <a:p>
            <a:pPr indent="-330200" lvl="0" marL="457200" rtl="0" algn="l">
              <a:lnSpc>
                <a:spcPct val="115000"/>
              </a:lnSpc>
              <a:spcBef>
                <a:spcPts val="0"/>
              </a:spcBef>
              <a:spcAft>
                <a:spcPts val="0"/>
              </a:spcAft>
              <a:buClr>
                <a:schemeClr val="dk2"/>
              </a:buClr>
              <a:buSzPts val="1600"/>
              <a:buAutoNum type="arabicPeriod"/>
            </a:pPr>
            <a:r>
              <a:rPr lang="en" sz="1600">
                <a:solidFill>
                  <a:schemeClr val="dk2"/>
                </a:solidFill>
              </a:rPr>
              <a:t>Students will take a practice NGSS Force &amp; Motion Test.</a:t>
            </a:r>
            <a:endParaRPr sz="1600">
              <a:solidFill>
                <a:schemeClr val="dk2"/>
              </a:solidFill>
            </a:endParaRPr>
          </a:p>
        </p:txBody>
      </p:sp>
      <p:sp>
        <p:nvSpPr>
          <p:cNvPr id="665" name="Google Shape;665;p65"/>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666" name="Google Shape;666;p65"/>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70" name="Shape 670"/>
        <p:cNvGrpSpPr/>
        <p:nvPr/>
      </p:nvGrpSpPr>
      <p:grpSpPr>
        <a:xfrm>
          <a:off x="0" y="0"/>
          <a:ext cx="0" cy="0"/>
          <a:chOff x="0" y="0"/>
          <a:chExt cx="0" cy="0"/>
        </a:xfrm>
      </p:grpSpPr>
      <p:pic>
        <p:nvPicPr>
          <p:cNvPr id="671" name="Google Shape;671;p6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672" name="Google Shape;672;p6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10-28-22</a:t>
            </a:r>
            <a:endParaRPr b="1" sz="1600"/>
          </a:p>
        </p:txBody>
      </p:sp>
      <p:sp>
        <p:nvSpPr>
          <p:cNvPr id="673" name="Google Shape;673;p66"/>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the amount of gravity depends on the masses of the interacting objects.</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674" name="Google Shape;674;p66"/>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675" name="Google Shape;675;p66"/>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676" name="Google Shape;676;p66"/>
          <p:cNvSpPr txBox="1"/>
          <p:nvPr/>
        </p:nvSpPr>
        <p:spPr>
          <a:xfrm>
            <a:off x="2329800" y="2210850"/>
            <a:ext cx="51165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a:t>
            </a:r>
            <a:r>
              <a:rPr lang="en" sz="1600">
                <a:solidFill>
                  <a:schemeClr val="dk2"/>
                </a:solidFill>
              </a:rPr>
              <a:t>Do Bell Ringer #16.</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a:t>
            </a:r>
            <a:r>
              <a:rPr lang="en" sz="1600">
                <a:solidFill>
                  <a:schemeClr val="dk2"/>
                </a:solidFill>
              </a:rPr>
              <a:t>Students will complete the </a:t>
            </a:r>
            <a:r>
              <a:rPr lang="en" sz="1600">
                <a:solidFill>
                  <a:srgbClr val="FF0000"/>
                </a:solidFill>
              </a:rPr>
              <a:t>Force &amp; Motion Quiz (044)</a:t>
            </a:r>
            <a:r>
              <a:rPr lang="en" sz="1600">
                <a:solidFill>
                  <a:schemeClr val="dk2"/>
                </a:solidFill>
              </a:rPr>
              <a:t> in GC.</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3. Students will do the </a:t>
            </a:r>
            <a:r>
              <a:rPr lang="en" sz="1600">
                <a:solidFill>
                  <a:srgbClr val="FF0000"/>
                </a:solidFill>
              </a:rPr>
              <a:t>Gravity Paper Helicopter Lab (044A).</a:t>
            </a:r>
            <a:endParaRPr sz="1600">
              <a:solidFill>
                <a:srgbClr val="FF0000"/>
              </a:solidFill>
            </a:endParaRPr>
          </a:p>
        </p:txBody>
      </p:sp>
      <p:sp>
        <p:nvSpPr>
          <p:cNvPr id="677" name="Google Shape;677;p66"/>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678" name="Google Shape;678;p66"/>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06-PS2-2. </a:t>
            </a:r>
            <a:r>
              <a:rPr lang="en" sz="1200">
                <a:solidFill>
                  <a:schemeClr val="lt1"/>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DOK 3</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82" name="Shape 682"/>
        <p:cNvGrpSpPr/>
        <p:nvPr/>
      </p:nvGrpSpPr>
      <p:grpSpPr>
        <a:xfrm>
          <a:off x="0" y="0"/>
          <a:ext cx="0" cy="0"/>
          <a:chOff x="0" y="0"/>
          <a:chExt cx="0" cy="0"/>
        </a:xfrm>
      </p:grpSpPr>
      <p:pic>
        <p:nvPicPr>
          <p:cNvPr id="683" name="Google Shape;683;p6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684" name="Google Shape;684;p6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10-31-22</a:t>
            </a:r>
            <a:endParaRPr b="1" sz="1600"/>
          </a:p>
        </p:txBody>
      </p:sp>
      <p:sp>
        <p:nvSpPr>
          <p:cNvPr id="685" name="Google Shape;685;p67"/>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the amount of gravity depends on the masses of the interacting objects.</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686" name="Google Shape;686;p67"/>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687" name="Google Shape;687;p67"/>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688" name="Google Shape;688;p67"/>
          <p:cNvSpPr txBox="1"/>
          <p:nvPr/>
        </p:nvSpPr>
        <p:spPr>
          <a:xfrm>
            <a:off x="2329800" y="2210850"/>
            <a:ext cx="47016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#17.</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a:t>
            </a:r>
            <a:r>
              <a:rPr lang="en" sz="1600">
                <a:solidFill>
                  <a:schemeClr val="dk2"/>
                </a:solidFill>
              </a:rPr>
              <a:t>Students will complete the </a:t>
            </a:r>
            <a:r>
              <a:rPr lang="en" sz="1600">
                <a:solidFill>
                  <a:srgbClr val="FF0000"/>
                </a:solidFill>
              </a:rPr>
              <a:t>Marshmallow Shooter Lab</a:t>
            </a:r>
            <a:r>
              <a:rPr lang="en" sz="1600">
                <a:solidFill>
                  <a:srgbClr val="FF0000"/>
                </a:solidFill>
              </a:rPr>
              <a:t> (045)</a:t>
            </a:r>
            <a:r>
              <a:rPr lang="en" sz="1600">
                <a:solidFill>
                  <a:schemeClr val="dk2"/>
                </a:solidFill>
              </a:rPr>
              <a:t> that is attached in GC.</a:t>
            </a:r>
            <a:endParaRPr sz="1600">
              <a:solidFill>
                <a:schemeClr val="dk2"/>
              </a:solidFill>
            </a:endParaRPr>
          </a:p>
          <a:p>
            <a:pPr indent="0" lvl="0" marL="457200" rtl="0" algn="l">
              <a:lnSpc>
                <a:spcPct val="115000"/>
              </a:lnSpc>
              <a:spcBef>
                <a:spcPts val="0"/>
              </a:spcBef>
              <a:spcAft>
                <a:spcPts val="0"/>
              </a:spcAft>
              <a:buNone/>
            </a:pPr>
            <a:r>
              <a:t/>
            </a:r>
            <a:endParaRPr sz="1300">
              <a:solidFill>
                <a:srgbClr val="FF0000"/>
              </a:solidFill>
            </a:endParaRPr>
          </a:p>
        </p:txBody>
      </p:sp>
      <p:sp>
        <p:nvSpPr>
          <p:cNvPr id="689" name="Google Shape;689;p67"/>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690" name="Google Shape;690;p67"/>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06-PS2-2. </a:t>
            </a:r>
            <a:r>
              <a:rPr lang="en" sz="1200">
                <a:solidFill>
                  <a:schemeClr val="lt1"/>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DOK 3</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694" name="Shape 694"/>
        <p:cNvGrpSpPr/>
        <p:nvPr/>
      </p:nvGrpSpPr>
      <p:grpSpPr>
        <a:xfrm>
          <a:off x="0" y="0"/>
          <a:ext cx="0" cy="0"/>
          <a:chOff x="0" y="0"/>
          <a:chExt cx="0" cy="0"/>
        </a:xfrm>
      </p:grpSpPr>
      <p:pic>
        <p:nvPicPr>
          <p:cNvPr id="695" name="Google Shape;695;p6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696" name="Google Shape;696;p6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11-1-22</a:t>
            </a:r>
            <a:endParaRPr b="1" sz="1600"/>
          </a:p>
        </p:txBody>
      </p:sp>
      <p:sp>
        <p:nvSpPr>
          <p:cNvPr id="697" name="Google Shape;697;p68"/>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the amount of gravity depends on the masses of the interacting objects.</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698" name="Google Shape;698;p68"/>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699" name="Google Shape;699;p68"/>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700" name="Google Shape;700;p68"/>
          <p:cNvSpPr txBox="1"/>
          <p:nvPr/>
        </p:nvSpPr>
        <p:spPr>
          <a:xfrm>
            <a:off x="2419850" y="2210850"/>
            <a:ext cx="49665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chemeClr val="dk2"/>
                </a:solidFill>
              </a:rPr>
              <a:t>1. Do Bell Ringer #12.</a:t>
            </a:r>
            <a:endParaRPr sz="1900">
              <a:solidFill>
                <a:schemeClr val="dk2"/>
              </a:solidFill>
            </a:endParaRPr>
          </a:p>
          <a:p>
            <a:pPr indent="0" lvl="0" marL="0" rtl="0" algn="l">
              <a:lnSpc>
                <a:spcPct val="115000"/>
              </a:lnSpc>
              <a:spcBef>
                <a:spcPts val="0"/>
              </a:spcBef>
              <a:spcAft>
                <a:spcPts val="0"/>
              </a:spcAft>
              <a:buNone/>
            </a:pPr>
            <a:r>
              <a:rPr lang="en" sz="1900">
                <a:solidFill>
                  <a:schemeClr val="dk2"/>
                </a:solidFill>
              </a:rPr>
              <a:t>2. Students will complete the </a:t>
            </a:r>
            <a:r>
              <a:rPr lang="en" sz="1900">
                <a:solidFill>
                  <a:srgbClr val="FF0000"/>
                </a:solidFill>
              </a:rPr>
              <a:t>Force &amp; Motion Jeopardy game (046) </a:t>
            </a:r>
            <a:r>
              <a:rPr lang="en" sz="1900">
                <a:solidFill>
                  <a:schemeClr val="dk2"/>
                </a:solidFill>
              </a:rPr>
              <a:t>that is posted in GC.</a:t>
            </a:r>
            <a:endParaRPr sz="1900">
              <a:solidFill>
                <a:schemeClr val="dk2"/>
              </a:solidFill>
            </a:endParaRPr>
          </a:p>
          <a:p>
            <a:pPr indent="0" lvl="0" marL="0" rtl="0" algn="l">
              <a:lnSpc>
                <a:spcPct val="115000"/>
              </a:lnSpc>
              <a:spcBef>
                <a:spcPts val="0"/>
              </a:spcBef>
              <a:spcAft>
                <a:spcPts val="0"/>
              </a:spcAft>
              <a:buNone/>
            </a:pPr>
            <a:r>
              <a:t/>
            </a:r>
            <a:endParaRPr sz="1600">
              <a:solidFill>
                <a:schemeClr val="dk2"/>
              </a:solidFill>
            </a:endParaRPr>
          </a:p>
        </p:txBody>
      </p:sp>
      <p:sp>
        <p:nvSpPr>
          <p:cNvPr id="701" name="Google Shape;701;p68"/>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702" name="Google Shape;702;p68"/>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06-PS2-2. </a:t>
            </a:r>
            <a:r>
              <a:rPr lang="en" sz="1200">
                <a:solidFill>
                  <a:schemeClr val="lt1"/>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DOK 3</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06" name="Shape 706"/>
        <p:cNvGrpSpPr/>
        <p:nvPr/>
      </p:nvGrpSpPr>
      <p:grpSpPr>
        <a:xfrm>
          <a:off x="0" y="0"/>
          <a:ext cx="0" cy="0"/>
          <a:chOff x="0" y="0"/>
          <a:chExt cx="0" cy="0"/>
        </a:xfrm>
      </p:grpSpPr>
      <p:pic>
        <p:nvPicPr>
          <p:cNvPr id="707" name="Google Shape;707;p6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708" name="Google Shape;708;p6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11-2-22</a:t>
            </a:r>
            <a:endParaRPr b="1" sz="1600"/>
          </a:p>
        </p:txBody>
      </p:sp>
      <p:sp>
        <p:nvSpPr>
          <p:cNvPr id="709" name="Google Shape;709;p69"/>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construct models to show the structure of different simple molecules.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710" name="Google Shape;710;p69"/>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711" name="Google Shape;711;p69"/>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712" name="Google Shape;712;p69"/>
          <p:cNvSpPr txBox="1"/>
          <p:nvPr/>
        </p:nvSpPr>
        <p:spPr>
          <a:xfrm>
            <a:off x="2264850" y="2210850"/>
            <a:ext cx="5202000" cy="1415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#10.</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a:t>
            </a:r>
            <a:r>
              <a:rPr lang="en" sz="1600">
                <a:solidFill>
                  <a:schemeClr val="dk2"/>
                </a:solidFill>
              </a:rPr>
              <a:t>Students will play a “Force &amp; Motion” Baseball </a:t>
            </a:r>
            <a:r>
              <a:rPr lang="en" sz="1600">
                <a:solidFill>
                  <a:schemeClr val="dk2"/>
                </a:solidFill>
              </a:rPr>
              <a:t>review</a:t>
            </a:r>
            <a:r>
              <a:rPr lang="en" sz="1600">
                <a:solidFill>
                  <a:schemeClr val="dk2"/>
                </a:solidFill>
              </a:rPr>
              <a:t>.</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3. Students will make and launch </a:t>
            </a:r>
            <a:r>
              <a:rPr lang="en" sz="1600">
                <a:solidFill>
                  <a:srgbClr val="FF0000"/>
                </a:solidFill>
              </a:rPr>
              <a:t>“Stomp Rockets.” (047)</a:t>
            </a:r>
            <a:endParaRPr sz="1600">
              <a:solidFill>
                <a:srgbClr val="FF0000"/>
              </a:solidFill>
            </a:endParaRPr>
          </a:p>
          <a:p>
            <a:pPr indent="0" lvl="0" marL="0" rtl="0" algn="l">
              <a:lnSpc>
                <a:spcPct val="115000"/>
              </a:lnSpc>
              <a:spcBef>
                <a:spcPts val="0"/>
              </a:spcBef>
              <a:spcAft>
                <a:spcPts val="0"/>
              </a:spcAft>
              <a:buNone/>
            </a:pPr>
            <a:r>
              <a:t/>
            </a:r>
            <a:endParaRPr sz="16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713" name="Google Shape;713;p69"/>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714" name="Google Shape;714;p69"/>
          <p:cNvSpPr txBox="1"/>
          <p:nvPr/>
        </p:nvSpPr>
        <p:spPr>
          <a:xfrm>
            <a:off x="7670325" y="2421950"/>
            <a:ext cx="1370100" cy="21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06-PS1-1. </a:t>
            </a:r>
            <a:r>
              <a:rPr lang="en" sz="1200">
                <a:solidFill>
                  <a:srgbClr val="FFFFFF"/>
                </a:solidFill>
                <a:latin typeface="Calibri"/>
                <a:ea typeface="Calibri"/>
                <a:cs typeface="Calibri"/>
                <a:sym typeface="Calibri"/>
              </a:rPr>
              <a:t>Structure and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Develop models to describe the atomic composition of simple molecules and extended structures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18" name="Shape 718"/>
        <p:cNvGrpSpPr/>
        <p:nvPr/>
      </p:nvGrpSpPr>
      <p:grpSpPr>
        <a:xfrm>
          <a:off x="0" y="0"/>
          <a:ext cx="0" cy="0"/>
          <a:chOff x="0" y="0"/>
          <a:chExt cx="0" cy="0"/>
        </a:xfrm>
      </p:grpSpPr>
      <p:pic>
        <p:nvPicPr>
          <p:cNvPr id="719" name="Google Shape;719;p7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720" name="Google Shape;720;p7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a:t>
            </a:r>
            <a:r>
              <a:rPr b="1" lang="en" sz="1600"/>
              <a:t>3</a:t>
            </a:r>
            <a:r>
              <a:rPr b="1" lang="en" sz="1600"/>
              <a:t>-22</a:t>
            </a:r>
            <a:endParaRPr b="1" sz="1600"/>
          </a:p>
        </p:txBody>
      </p:sp>
      <p:sp>
        <p:nvSpPr>
          <p:cNvPr id="721" name="Google Shape;721;p70"/>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the amount of gravity depends on the masses of the interacting objects.</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722" name="Google Shape;722;p70"/>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723" name="Google Shape;723;p70"/>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724" name="Google Shape;724;p70"/>
          <p:cNvSpPr txBox="1"/>
          <p:nvPr/>
        </p:nvSpPr>
        <p:spPr>
          <a:xfrm>
            <a:off x="2262150" y="2179950"/>
            <a:ext cx="5083800" cy="1607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rPr>
              <a:t>1. NO BELL RINGER.</a:t>
            </a:r>
            <a:endParaRPr>
              <a:solidFill>
                <a:schemeClr val="dk2"/>
              </a:solidFill>
            </a:endParaRPr>
          </a:p>
          <a:p>
            <a:pPr indent="0" lvl="0" marL="0" rtl="0" algn="l">
              <a:lnSpc>
                <a:spcPct val="115000"/>
              </a:lnSpc>
              <a:spcBef>
                <a:spcPts val="0"/>
              </a:spcBef>
              <a:spcAft>
                <a:spcPts val="0"/>
              </a:spcAft>
              <a:buNone/>
            </a:pPr>
            <a:r>
              <a:rPr lang="en">
                <a:solidFill>
                  <a:schemeClr val="dk2"/>
                </a:solidFill>
              </a:rPr>
              <a:t>2. Students will complete the</a:t>
            </a:r>
            <a:r>
              <a:rPr lang="en">
                <a:solidFill>
                  <a:srgbClr val="FF0000"/>
                </a:solidFill>
              </a:rPr>
              <a:t> Force &amp; Motion Test  (048)</a:t>
            </a:r>
            <a:endParaRPr>
              <a:solidFill>
                <a:srgbClr val="FF0000"/>
              </a:solidFill>
            </a:endParaRPr>
          </a:p>
          <a:p>
            <a:pPr indent="0" lvl="0" marL="0" rtl="0" algn="l">
              <a:lnSpc>
                <a:spcPct val="115000"/>
              </a:lnSpc>
              <a:spcBef>
                <a:spcPts val="0"/>
              </a:spcBef>
              <a:spcAft>
                <a:spcPts val="0"/>
              </a:spcAft>
              <a:buNone/>
            </a:pPr>
            <a:r>
              <a:rPr lang="en">
                <a:solidFill>
                  <a:schemeClr val="dk2"/>
                </a:solidFill>
              </a:rPr>
              <a:t>that is posted in GC.</a:t>
            </a:r>
            <a:endParaRPr>
              <a:solidFill>
                <a:schemeClr val="dk2"/>
              </a:solidFill>
            </a:endParaRPr>
          </a:p>
          <a:p>
            <a:pPr indent="0" lvl="0" marL="0" rtl="0" algn="l">
              <a:lnSpc>
                <a:spcPct val="115000"/>
              </a:lnSpc>
              <a:spcBef>
                <a:spcPts val="0"/>
              </a:spcBef>
              <a:spcAft>
                <a:spcPts val="0"/>
              </a:spcAft>
              <a:buNone/>
            </a:pPr>
            <a:r>
              <a:rPr lang="en">
                <a:solidFill>
                  <a:schemeClr val="dk2"/>
                </a:solidFill>
              </a:rPr>
              <a:t>3. Students will test their STOMP ROCKETS after the test!</a:t>
            </a:r>
            <a:endParaRPr>
              <a:solidFill>
                <a:schemeClr val="dk2"/>
              </a:solidFill>
            </a:endParaRPr>
          </a:p>
          <a:p>
            <a:pPr indent="0" lvl="0" marL="0" rtl="0" algn="l">
              <a:lnSpc>
                <a:spcPct val="115000"/>
              </a:lnSpc>
              <a:spcBef>
                <a:spcPts val="0"/>
              </a:spcBef>
              <a:spcAft>
                <a:spcPts val="0"/>
              </a:spcAft>
              <a:buNone/>
            </a:pPr>
            <a:r>
              <a:rPr lang="en">
                <a:solidFill>
                  <a:schemeClr val="dk2"/>
                </a:solidFill>
              </a:rPr>
              <a:t>4. </a:t>
            </a:r>
            <a:r>
              <a:rPr lang="en" sz="1500">
                <a:solidFill>
                  <a:schemeClr val="dk2"/>
                </a:solidFill>
              </a:rPr>
              <a:t>Students will complete the </a:t>
            </a:r>
            <a:r>
              <a:rPr lang="en" sz="1500">
                <a:solidFill>
                  <a:srgbClr val="FF0000"/>
                </a:solidFill>
              </a:rPr>
              <a:t>Matter Voc. (049)</a:t>
            </a:r>
            <a:r>
              <a:rPr lang="en" sz="1500">
                <a:solidFill>
                  <a:schemeClr val="dk2"/>
                </a:solidFill>
              </a:rPr>
              <a:t> in GC, if time.</a:t>
            </a:r>
            <a:endParaRPr>
              <a:solidFill>
                <a:schemeClr val="dk2"/>
              </a:solidFill>
            </a:endParaRPr>
          </a:p>
          <a:p>
            <a:pPr indent="0" lvl="0" marL="0" rtl="0" algn="l">
              <a:lnSpc>
                <a:spcPct val="115000"/>
              </a:lnSpc>
              <a:spcBef>
                <a:spcPts val="0"/>
              </a:spcBef>
              <a:spcAft>
                <a:spcPts val="0"/>
              </a:spcAft>
              <a:buNone/>
            </a:pPr>
            <a:r>
              <a:t/>
            </a:r>
            <a:endParaRPr sz="1200">
              <a:solidFill>
                <a:schemeClr val="dk2"/>
              </a:solidFill>
            </a:endParaRPr>
          </a:p>
        </p:txBody>
      </p:sp>
      <p:sp>
        <p:nvSpPr>
          <p:cNvPr id="725" name="Google Shape;725;p70"/>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force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Newton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mass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speed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velocity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friction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acceleration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weight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gravity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inertia</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726" name="Google Shape;726;p70"/>
          <p:cNvSpPr txBox="1"/>
          <p:nvPr/>
        </p:nvSpPr>
        <p:spPr>
          <a:xfrm>
            <a:off x="7681400" y="24119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06-PS2-2. </a:t>
            </a:r>
            <a:r>
              <a:rPr lang="en" sz="1200">
                <a:solidFill>
                  <a:schemeClr val="lt1"/>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DOK 3</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30" name="Shape 730"/>
        <p:cNvGrpSpPr/>
        <p:nvPr/>
      </p:nvGrpSpPr>
      <p:grpSpPr>
        <a:xfrm>
          <a:off x="0" y="0"/>
          <a:ext cx="0" cy="0"/>
          <a:chOff x="0" y="0"/>
          <a:chExt cx="0" cy="0"/>
        </a:xfrm>
      </p:grpSpPr>
      <p:pic>
        <p:nvPicPr>
          <p:cNvPr id="731" name="Google Shape;731;p7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732" name="Google Shape;732;p7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11-4-22</a:t>
            </a:r>
            <a:endParaRPr b="1" sz="1600"/>
          </a:p>
        </p:txBody>
      </p:sp>
      <p:sp>
        <p:nvSpPr>
          <p:cNvPr id="733" name="Google Shape;733;p71"/>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construct models to show the structure of different simple molecules.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734" name="Google Shape;734;p71"/>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735" name="Google Shape;735;p71"/>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736" name="Google Shape;736;p71"/>
          <p:cNvSpPr txBox="1"/>
          <p:nvPr/>
        </p:nvSpPr>
        <p:spPr>
          <a:xfrm>
            <a:off x="2264850" y="2210850"/>
            <a:ext cx="52824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#4.</a:t>
            </a:r>
            <a:endParaRPr sz="1500">
              <a:solidFill>
                <a:schemeClr val="dk2"/>
              </a:solidFill>
            </a:endParaRPr>
          </a:p>
          <a:p>
            <a:pPr indent="0" lvl="0" marL="0" rtl="0" algn="l">
              <a:lnSpc>
                <a:spcPct val="115000"/>
              </a:lnSpc>
              <a:spcBef>
                <a:spcPts val="0"/>
              </a:spcBef>
              <a:spcAft>
                <a:spcPts val="0"/>
              </a:spcAft>
              <a:buNone/>
            </a:pPr>
            <a:r>
              <a:rPr lang="en" sz="1500">
                <a:solidFill>
                  <a:schemeClr val="dk2"/>
                </a:solidFill>
              </a:rPr>
              <a:t>2. Watch the attached video, </a:t>
            </a:r>
            <a:r>
              <a:rPr lang="en" sz="1500">
                <a:solidFill>
                  <a:srgbClr val="FF0000"/>
                </a:solidFill>
              </a:rPr>
              <a:t>Bill Nye-Phases of Matter (050).</a:t>
            </a:r>
            <a:endParaRPr sz="1500">
              <a:solidFill>
                <a:srgbClr val="FF0000"/>
              </a:solidFill>
            </a:endParaRPr>
          </a:p>
          <a:p>
            <a:pPr indent="0" lvl="0" marL="0" rtl="0" algn="l">
              <a:lnSpc>
                <a:spcPct val="115000"/>
              </a:lnSpc>
              <a:spcBef>
                <a:spcPts val="0"/>
              </a:spcBef>
              <a:spcAft>
                <a:spcPts val="0"/>
              </a:spcAft>
              <a:buNone/>
            </a:pPr>
            <a:r>
              <a:rPr lang="en" sz="1500">
                <a:solidFill>
                  <a:schemeClr val="dk2"/>
                </a:solidFill>
              </a:rPr>
              <a:t>3. Answer the Exit Questions on the attached Google </a:t>
            </a:r>
            <a:r>
              <a:rPr lang="en" sz="1600">
                <a:solidFill>
                  <a:schemeClr val="dk2"/>
                </a:solidFill>
              </a:rPr>
              <a:t>Form.</a:t>
            </a:r>
            <a:endParaRPr sz="1600">
              <a:solidFill>
                <a:schemeClr val="dk2"/>
              </a:solidFill>
            </a:endParaRPr>
          </a:p>
        </p:txBody>
      </p:sp>
      <p:sp>
        <p:nvSpPr>
          <p:cNvPr id="737" name="Google Shape;737;p71"/>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738" name="Google Shape;738;p71"/>
          <p:cNvSpPr txBox="1"/>
          <p:nvPr/>
        </p:nvSpPr>
        <p:spPr>
          <a:xfrm>
            <a:off x="7670325" y="2421950"/>
            <a:ext cx="1370100" cy="21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06-PS1-1. </a:t>
            </a:r>
            <a:r>
              <a:rPr lang="en" sz="1200">
                <a:solidFill>
                  <a:srgbClr val="FFFFFF"/>
                </a:solidFill>
                <a:latin typeface="Calibri"/>
                <a:ea typeface="Calibri"/>
                <a:cs typeface="Calibri"/>
                <a:sym typeface="Calibri"/>
              </a:rPr>
              <a:t>Structure and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Develop models to describe the atomic composition of simple molecules and extended structures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1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04" name="Google Shape;104;p1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8-15-23</a:t>
            </a:r>
            <a:endParaRPr b="1" sz="1600"/>
          </a:p>
        </p:txBody>
      </p:sp>
      <p:sp>
        <p:nvSpPr>
          <p:cNvPr id="105" name="Google Shape;105;p18"/>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Learning Target:</a:t>
            </a:r>
            <a:r>
              <a:rPr b="1" lang="en"/>
              <a:t> </a:t>
            </a:r>
            <a:r>
              <a:rPr i="1" lang="en" sz="1300">
                <a:solidFill>
                  <a:schemeClr val="dk1"/>
                </a:solidFill>
              </a:rPr>
              <a:t>I can demonstrate how to be safe in the science lab.</a:t>
            </a:r>
            <a:endParaRPr b="1" i="1" sz="2100"/>
          </a:p>
        </p:txBody>
      </p:sp>
      <p:sp>
        <p:nvSpPr>
          <p:cNvPr id="106" name="Google Shape;106;p18"/>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Intro to Science-Lab Safety</a:t>
            </a:r>
            <a:endParaRPr b="1" sz="1600"/>
          </a:p>
        </p:txBody>
      </p:sp>
      <p:sp>
        <p:nvSpPr>
          <p:cNvPr id="107" name="Google Shape;107;p18"/>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08" name="Google Shape;108;p18"/>
          <p:cNvSpPr txBox="1"/>
          <p:nvPr/>
        </p:nvSpPr>
        <p:spPr>
          <a:xfrm>
            <a:off x="2311200" y="2210850"/>
            <a:ext cx="4671000" cy="16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1. Do BellRinger #4.</a:t>
            </a:r>
            <a:endParaRPr sz="1300">
              <a:solidFill>
                <a:schemeClr val="dk1"/>
              </a:solidFill>
            </a:endParaRPr>
          </a:p>
          <a:p>
            <a:pPr indent="0" lvl="0" marL="0" rtl="0" algn="l">
              <a:spcBef>
                <a:spcPts val="0"/>
              </a:spcBef>
              <a:spcAft>
                <a:spcPts val="0"/>
              </a:spcAft>
              <a:buNone/>
            </a:pPr>
            <a:r>
              <a:rPr lang="en" sz="1300">
                <a:solidFill>
                  <a:schemeClr val="dk1"/>
                </a:solidFill>
              </a:rPr>
              <a:t>2. Students will create a poster illustrating lab safety rules. (003A)</a:t>
            </a:r>
            <a:endParaRPr sz="1300">
              <a:solidFill>
                <a:schemeClr val="dk1"/>
              </a:solidFill>
            </a:endParaRPr>
          </a:p>
          <a:p>
            <a:pPr indent="0" lvl="0" marL="0" rtl="0" algn="l">
              <a:spcBef>
                <a:spcPts val="0"/>
              </a:spcBef>
              <a:spcAft>
                <a:spcPts val="0"/>
              </a:spcAft>
              <a:buNone/>
            </a:pPr>
            <a:r>
              <a:rPr lang="en" sz="1300">
                <a:solidFill>
                  <a:schemeClr val="dk1"/>
                </a:solidFill>
              </a:rPr>
              <a:t>3. Students will watch the Bill Nye Safety video posted in GC.</a:t>
            </a:r>
            <a:endParaRPr sz="1300">
              <a:solidFill>
                <a:schemeClr val="dk1"/>
              </a:solidFill>
            </a:endParaRPr>
          </a:p>
          <a:p>
            <a:pPr indent="0" lvl="0" marL="0" rtl="0" algn="l">
              <a:spcBef>
                <a:spcPts val="0"/>
              </a:spcBef>
              <a:spcAft>
                <a:spcPts val="0"/>
              </a:spcAft>
              <a:buNone/>
            </a:pPr>
            <a:r>
              <a:rPr lang="en" sz="1300">
                <a:solidFill>
                  <a:schemeClr val="dk1"/>
                </a:solidFill>
              </a:rPr>
              <a:t>4. Safety TEST tomorrow.</a:t>
            </a:r>
            <a:endParaRPr sz="1300">
              <a:solidFill>
                <a:schemeClr val="dk1"/>
              </a:solidFill>
            </a:endParaRPr>
          </a:p>
          <a:p>
            <a:pPr indent="0" lvl="0" marL="0" rtl="0" algn="l">
              <a:spcBef>
                <a:spcPts val="0"/>
              </a:spcBef>
              <a:spcAft>
                <a:spcPts val="0"/>
              </a:spcAft>
              <a:buNone/>
            </a:pPr>
            <a:r>
              <a:rPr lang="en" sz="1300">
                <a:solidFill>
                  <a:schemeClr val="dk1"/>
                </a:solidFill>
              </a:rPr>
              <a:t>5. Do REFLECTION.</a:t>
            </a:r>
            <a:endParaRPr sz="1300">
              <a:solidFill>
                <a:schemeClr val="dk1"/>
              </a:solidFill>
            </a:endParaRPr>
          </a:p>
        </p:txBody>
      </p:sp>
      <p:sp>
        <p:nvSpPr>
          <p:cNvPr id="109" name="Google Shape;109;p18"/>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a:solidFill>
                  <a:srgbClr val="FFFFFF"/>
                </a:solidFill>
                <a:latin typeface="Calibri"/>
                <a:ea typeface="Calibri"/>
                <a:cs typeface="Calibri"/>
                <a:sym typeface="Calibri"/>
              </a:rPr>
              <a:t>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independent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control setup</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constant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standard unit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metric system</a:t>
            </a:r>
            <a:endParaRPr>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42" name="Shape 742"/>
        <p:cNvGrpSpPr/>
        <p:nvPr/>
      </p:nvGrpSpPr>
      <p:grpSpPr>
        <a:xfrm>
          <a:off x="0" y="0"/>
          <a:ext cx="0" cy="0"/>
          <a:chOff x="0" y="0"/>
          <a:chExt cx="0" cy="0"/>
        </a:xfrm>
      </p:grpSpPr>
      <p:pic>
        <p:nvPicPr>
          <p:cNvPr id="743" name="Google Shape;743;p7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744" name="Google Shape;744;p7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11-9-22</a:t>
            </a:r>
            <a:endParaRPr b="1" sz="1600"/>
          </a:p>
        </p:txBody>
      </p:sp>
      <p:sp>
        <p:nvSpPr>
          <p:cNvPr id="745" name="Google Shape;745;p72"/>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construct models to show the structure of different simple molecules.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746" name="Google Shape;746;p72"/>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747" name="Google Shape;747;p72"/>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748" name="Google Shape;748;p72"/>
          <p:cNvSpPr txBox="1"/>
          <p:nvPr/>
        </p:nvSpPr>
        <p:spPr>
          <a:xfrm>
            <a:off x="2264850" y="2210850"/>
            <a:ext cx="47454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#14.</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watch the </a:t>
            </a:r>
            <a:r>
              <a:rPr lang="en" sz="1600">
                <a:solidFill>
                  <a:srgbClr val="FF0000"/>
                </a:solidFill>
              </a:rPr>
              <a:t>Generation Genius: Atoms &amp; Molecules video (051)</a:t>
            </a:r>
            <a:r>
              <a:rPr lang="en" sz="1600">
                <a:solidFill>
                  <a:schemeClr val="dk2"/>
                </a:solidFill>
              </a:rPr>
              <a:t> and complete the worksheet posted in Google Classroom.</a:t>
            </a:r>
            <a:endParaRPr sz="1600">
              <a:solidFill>
                <a:schemeClr val="dk2"/>
              </a:solidFill>
            </a:endParaRPr>
          </a:p>
        </p:txBody>
      </p:sp>
      <p:sp>
        <p:nvSpPr>
          <p:cNvPr id="749" name="Google Shape;749;p72"/>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750" name="Google Shape;750;p72"/>
          <p:cNvSpPr txBox="1"/>
          <p:nvPr/>
        </p:nvSpPr>
        <p:spPr>
          <a:xfrm>
            <a:off x="7670325" y="2421950"/>
            <a:ext cx="1370100" cy="21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06-PS1-1. </a:t>
            </a:r>
            <a:r>
              <a:rPr lang="en" sz="1200">
                <a:solidFill>
                  <a:srgbClr val="FFFFFF"/>
                </a:solidFill>
                <a:latin typeface="Calibri"/>
                <a:ea typeface="Calibri"/>
                <a:cs typeface="Calibri"/>
                <a:sym typeface="Calibri"/>
              </a:rPr>
              <a:t>Structure and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Develop models to describe the atomic composition of simple molecules and extended structures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54" name="Shape 754"/>
        <p:cNvGrpSpPr/>
        <p:nvPr/>
      </p:nvGrpSpPr>
      <p:grpSpPr>
        <a:xfrm>
          <a:off x="0" y="0"/>
          <a:ext cx="0" cy="0"/>
          <a:chOff x="0" y="0"/>
          <a:chExt cx="0" cy="0"/>
        </a:xfrm>
      </p:grpSpPr>
      <p:pic>
        <p:nvPicPr>
          <p:cNvPr id="755" name="Google Shape;755;p7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756" name="Google Shape;756;p7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11-10-22</a:t>
            </a:r>
            <a:endParaRPr b="1" sz="1600"/>
          </a:p>
        </p:txBody>
      </p:sp>
      <p:sp>
        <p:nvSpPr>
          <p:cNvPr id="757" name="Google Shape;757;p73"/>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construct models to show the structure of different simple molecules.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758" name="Google Shape;758;p73"/>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759" name="Google Shape;759;p73"/>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760" name="Google Shape;760;p73"/>
          <p:cNvSpPr txBox="1"/>
          <p:nvPr/>
        </p:nvSpPr>
        <p:spPr>
          <a:xfrm>
            <a:off x="2264850" y="2210850"/>
            <a:ext cx="46143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#15.</a:t>
            </a:r>
            <a:endParaRPr sz="1500">
              <a:solidFill>
                <a:schemeClr val="dk2"/>
              </a:solidFill>
            </a:endParaRPr>
          </a:p>
          <a:p>
            <a:pPr indent="0" lvl="0" marL="0" rtl="0" algn="l">
              <a:lnSpc>
                <a:spcPct val="115000"/>
              </a:lnSpc>
              <a:spcBef>
                <a:spcPts val="0"/>
              </a:spcBef>
              <a:spcAft>
                <a:spcPts val="0"/>
              </a:spcAft>
              <a:buNone/>
            </a:pPr>
            <a:r>
              <a:rPr lang="en" sz="1500">
                <a:solidFill>
                  <a:schemeClr val="dk2"/>
                </a:solidFill>
              </a:rPr>
              <a:t>2. Complete the </a:t>
            </a:r>
            <a:r>
              <a:rPr lang="en" sz="1500">
                <a:solidFill>
                  <a:srgbClr val="FF0000"/>
                </a:solidFill>
              </a:rPr>
              <a:t>Doodles: Atoms &amp; Molecules note taking worksheet (052) </a:t>
            </a:r>
            <a:r>
              <a:rPr lang="en" sz="1500">
                <a:solidFill>
                  <a:schemeClr val="dk2"/>
                </a:solidFill>
              </a:rPr>
              <a:t>attached in GC, as we go over the slides in class. </a:t>
            </a:r>
            <a:endParaRPr sz="15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761" name="Google Shape;761;p73"/>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762" name="Google Shape;762;p73"/>
          <p:cNvSpPr txBox="1"/>
          <p:nvPr/>
        </p:nvSpPr>
        <p:spPr>
          <a:xfrm>
            <a:off x="7670325" y="2421950"/>
            <a:ext cx="1370100" cy="21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06-PS1-1. </a:t>
            </a:r>
            <a:r>
              <a:rPr lang="en" sz="1200">
                <a:solidFill>
                  <a:srgbClr val="FFFFFF"/>
                </a:solidFill>
                <a:latin typeface="Calibri"/>
                <a:ea typeface="Calibri"/>
                <a:cs typeface="Calibri"/>
                <a:sym typeface="Calibri"/>
              </a:rPr>
              <a:t>Structure and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Develop models to describe the atomic composition of simple molecules and extended structures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66" name="Shape 766"/>
        <p:cNvGrpSpPr/>
        <p:nvPr/>
      </p:nvGrpSpPr>
      <p:grpSpPr>
        <a:xfrm>
          <a:off x="0" y="0"/>
          <a:ext cx="0" cy="0"/>
          <a:chOff x="0" y="0"/>
          <a:chExt cx="0" cy="0"/>
        </a:xfrm>
      </p:grpSpPr>
      <p:pic>
        <p:nvPicPr>
          <p:cNvPr id="767" name="Google Shape;767;p7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768" name="Google Shape;768;p7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11-11-22</a:t>
            </a:r>
            <a:endParaRPr b="1" sz="1600"/>
          </a:p>
        </p:txBody>
      </p:sp>
      <p:sp>
        <p:nvSpPr>
          <p:cNvPr id="769" name="Google Shape;769;p74"/>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construct models to show the structure of different simple molecules.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770" name="Google Shape;770;p74"/>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771" name="Google Shape;771;p74"/>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772" name="Google Shape;772;p74"/>
          <p:cNvSpPr txBox="1"/>
          <p:nvPr/>
        </p:nvSpPr>
        <p:spPr>
          <a:xfrm>
            <a:off x="2264850" y="2210850"/>
            <a:ext cx="49386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#2.</a:t>
            </a:r>
            <a:endParaRPr sz="1500">
              <a:solidFill>
                <a:schemeClr val="dk2"/>
              </a:solidFill>
            </a:endParaRPr>
          </a:p>
          <a:p>
            <a:pPr indent="0" lvl="0" marL="0" rtl="0" algn="l">
              <a:lnSpc>
                <a:spcPct val="115000"/>
              </a:lnSpc>
              <a:spcBef>
                <a:spcPts val="0"/>
              </a:spcBef>
              <a:spcAft>
                <a:spcPts val="0"/>
              </a:spcAft>
              <a:buNone/>
            </a:pPr>
            <a:r>
              <a:rPr lang="en" sz="1500">
                <a:solidFill>
                  <a:schemeClr val="dk1"/>
                </a:solidFill>
                <a:highlight>
                  <a:srgbClr val="F1F3F4"/>
                </a:highlight>
                <a:latin typeface="Roboto"/>
                <a:ea typeface="Roboto"/>
                <a:cs typeface="Roboto"/>
                <a:sym typeface="Roboto"/>
              </a:rPr>
              <a:t>2. Students will watch the video attached in GC during class, and then complete the attached </a:t>
            </a:r>
            <a:r>
              <a:rPr lang="en" sz="1500">
                <a:solidFill>
                  <a:srgbClr val="FF0000"/>
                </a:solidFill>
                <a:highlight>
                  <a:srgbClr val="F1F3F4"/>
                </a:highlight>
                <a:latin typeface="Roboto"/>
                <a:ea typeface="Roboto"/>
                <a:cs typeface="Roboto"/>
                <a:sym typeface="Roboto"/>
              </a:rPr>
              <a:t>Bill Nye:</a:t>
            </a:r>
            <a:r>
              <a:rPr lang="en" sz="1500">
                <a:solidFill>
                  <a:schemeClr val="dk1"/>
                </a:solidFill>
                <a:highlight>
                  <a:srgbClr val="F1F3F4"/>
                </a:highlight>
                <a:latin typeface="Roboto"/>
                <a:ea typeface="Roboto"/>
                <a:cs typeface="Roboto"/>
                <a:sym typeface="Roboto"/>
              </a:rPr>
              <a:t> </a:t>
            </a:r>
            <a:r>
              <a:rPr lang="en" sz="1500">
                <a:solidFill>
                  <a:srgbClr val="FF0000"/>
                </a:solidFill>
                <a:highlight>
                  <a:srgbClr val="F1F3F4"/>
                </a:highlight>
                <a:latin typeface="Roboto"/>
                <a:ea typeface="Roboto"/>
                <a:cs typeface="Roboto"/>
                <a:sym typeface="Roboto"/>
              </a:rPr>
              <a:t>Atoms &amp; Molecules Video Worksheet (053)</a:t>
            </a:r>
            <a:r>
              <a:rPr lang="en" sz="1500">
                <a:solidFill>
                  <a:schemeClr val="dk1"/>
                </a:solidFill>
                <a:highlight>
                  <a:srgbClr val="F1F3F4"/>
                </a:highlight>
                <a:latin typeface="Roboto"/>
                <a:ea typeface="Roboto"/>
                <a:cs typeface="Roboto"/>
                <a:sym typeface="Roboto"/>
              </a:rPr>
              <a:t>.</a:t>
            </a:r>
            <a:endParaRPr sz="1500">
              <a:solidFill>
                <a:schemeClr val="dk2"/>
              </a:solidFill>
            </a:endParaRPr>
          </a:p>
        </p:txBody>
      </p:sp>
      <p:sp>
        <p:nvSpPr>
          <p:cNvPr id="773" name="Google Shape;773;p74"/>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774" name="Google Shape;774;p74"/>
          <p:cNvSpPr txBox="1"/>
          <p:nvPr/>
        </p:nvSpPr>
        <p:spPr>
          <a:xfrm>
            <a:off x="7670325" y="2421950"/>
            <a:ext cx="1370100" cy="21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06-PS1-1. </a:t>
            </a:r>
            <a:r>
              <a:rPr lang="en" sz="1200">
                <a:solidFill>
                  <a:srgbClr val="FFFFFF"/>
                </a:solidFill>
                <a:latin typeface="Calibri"/>
                <a:ea typeface="Calibri"/>
                <a:cs typeface="Calibri"/>
                <a:sym typeface="Calibri"/>
              </a:rPr>
              <a:t>Structure and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Develop models to describe the atomic composition of simple molecules and extended structures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78" name="Shape 778"/>
        <p:cNvGrpSpPr/>
        <p:nvPr/>
      </p:nvGrpSpPr>
      <p:grpSpPr>
        <a:xfrm>
          <a:off x="0" y="0"/>
          <a:ext cx="0" cy="0"/>
          <a:chOff x="0" y="0"/>
          <a:chExt cx="0" cy="0"/>
        </a:xfrm>
      </p:grpSpPr>
      <p:pic>
        <p:nvPicPr>
          <p:cNvPr id="779" name="Google Shape;779;p7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780" name="Google Shape;780;p7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11-14-22</a:t>
            </a:r>
            <a:endParaRPr b="1" sz="1600"/>
          </a:p>
        </p:txBody>
      </p:sp>
      <p:sp>
        <p:nvSpPr>
          <p:cNvPr id="781" name="Google Shape;781;p75"/>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782" name="Google Shape;782;p75"/>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783" name="Google Shape;783;p75"/>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784" name="Google Shape;784;p75"/>
          <p:cNvSpPr txBox="1"/>
          <p:nvPr/>
        </p:nvSpPr>
        <p:spPr>
          <a:xfrm>
            <a:off x="2266200" y="2210850"/>
            <a:ext cx="4774800" cy="11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700">
                <a:solidFill>
                  <a:schemeClr val="dk2"/>
                </a:solidFill>
              </a:rPr>
              <a:t>1. </a:t>
            </a:r>
            <a:r>
              <a:rPr lang="en" sz="1700">
                <a:solidFill>
                  <a:schemeClr val="dk2"/>
                </a:solidFill>
              </a:rPr>
              <a:t>Do Bell Ringer #19.</a:t>
            </a:r>
            <a:endParaRPr sz="1700">
              <a:solidFill>
                <a:schemeClr val="dk2"/>
              </a:solidFill>
            </a:endParaRPr>
          </a:p>
          <a:p>
            <a:pPr indent="0" lvl="0" marL="0" rtl="0" algn="l">
              <a:lnSpc>
                <a:spcPct val="115000"/>
              </a:lnSpc>
              <a:spcBef>
                <a:spcPts val="0"/>
              </a:spcBef>
              <a:spcAft>
                <a:spcPts val="0"/>
              </a:spcAft>
              <a:buNone/>
            </a:pPr>
            <a:r>
              <a:rPr lang="en" sz="1700">
                <a:solidFill>
                  <a:schemeClr val="dk2"/>
                </a:solidFill>
              </a:rPr>
              <a:t>2. Go to: </a:t>
            </a:r>
            <a:r>
              <a:rPr lang="en" sz="1000">
                <a:solidFill>
                  <a:schemeClr val="dk2"/>
                </a:solidFill>
              </a:rPr>
              <a:t>https://phet.colorado.edu/en/simulation/states-of-matter-basics</a:t>
            </a:r>
            <a:endParaRPr sz="1000">
              <a:solidFill>
                <a:schemeClr val="dk2"/>
              </a:solidFill>
            </a:endParaRPr>
          </a:p>
          <a:p>
            <a:pPr indent="0" lvl="0" marL="0" rtl="0" algn="l">
              <a:lnSpc>
                <a:spcPct val="115000"/>
              </a:lnSpc>
              <a:spcBef>
                <a:spcPts val="0"/>
              </a:spcBef>
              <a:spcAft>
                <a:spcPts val="0"/>
              </a:spcAft>
              <a:buNone/>
            </a:pPr>
            <a:r>
              <a:rPr lang="en" sz="1700">
                <a:solidFill>
                  <a:schemeClr val="dk2"/>
                </a:solidFill>
              </a:rPr>
              <a:t>3. Use Kami to complete the </a:t>
            </a:r>
            <a:r>
              <a:rPr lang="en" sz="1700">
                <a:solidFill>
                  <a:srgbClr val="FF0000"/>
                </a:solidFill>
              </a:rPr>
              <a:t>pHet Matter Simulation Worksheet (057)</a:t>
            </a:r>
            <a:r>
              <a:rPr lang="en" sz="1700">
                <a:solidFill>
                  <a:schemeClr val="dk2"/>
                </a:solidFill>
              </a:rPr>
              <a:t> and attach in GC.</a:t>
            </a:r>
            <a:endParaRPr sz="1700">
              <a:solidFill>
                <a:schemeClr val="dk2"/>
              </a:solidFill>
            </a:endParaRPr>
          </a:p>
        </p:txBody>
      </p:sp>
      <p:sp>
        <p:nvSpPr>
          <p:cNvPr id="785" name="Google Shape;785;p75"/>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786" name="Google Shape;786;p75"/>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90" name="Shape 790"/>
        <p:cNvGrpSpPr/>
        <p:nvPr/>
      </p:nvGrpSpPr>
      <p:grpSpPr>
        <a:xfrm>
          <a:off x="0" y="0"/>
          <a:ext cx="0" cy="0"/>
          <a:chOff x="0" y="0"/>
          <a:chExt cx="0" cy="0"/>
        </a:xfrm>
      </p:grpSpPr>
      <p:pic>
        <p:nvPicPr>
          <p:cNvPr id="791" name="Google Shape;791;p7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792" name="Google Shape;792;p7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11-15-22</a:t>
            </a:r>
            <a:endParaRPr b="1" sz="1600"/>
          </a:p>
        </p:txBody>
      </p:sp>
      <p:sp>
        <p:nvSpPr>
          <p:cNvPr id="793" name="Google Shape;793;p76"/>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construct models to show the structure of different simple molecules.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794" name="Google Shape;794;p76"/>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795" name="Google Shape;795;p76"/>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796" name="Google Shape;796;p76"/>
          <p:cNvSpPr txBox="1"/>
          <p:nvPr/>
        </p:nvSpPr>
        <p:spPr>
          <a:xfrm>
            <a:off x="2264850" y="2210850"/>
            <a:ext cx="4614300" cy="62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#16.</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Use Kami to complete the </a:t>
            </a:r>
            <a:r>
              <a:rPr lang="en" sz="1600">
                <a:solidFill>
                  <a:srgbClr val="FF0000"/>
                </a:solidFill>
              </a:rPr>
              <a:t>Atom Basics Worksheet</a:t>
            </a:r>
            <a:r>
              <a:rPr lang="en" sz="1600">
                <a:solidFill>
                  <a:srgbClr val="FF0000"/>
                </a:solidFill>
              </a:rPr>
              <a:t> (055) </a:t>
            </a:r>
            <a:r>
              <a:rPr lang="en" sz="1600">
                <a:solidFill>
                  <a:schemeClr val="dk1"/>
                </a:solidFill>
              </a:rPr>
              <a:t>t</a:t>
            </a:r>
            <a:r>
              <a:rPr lang="en" sz="1600">
                <a:solidFill>
                  <a:schemeClr val="dk2"/>
                </a:solidFill>
              </a:rPr>
              <a:t>hat is posted in GC.</a:t>
            </a:r>
            <a:endParaRPr sz="1300">
              <a:solidFill>
                <a:schemeClr val="dk2"/>
              </a:solidFill>
            </a:endParaRPr>
          </a:p>
        </p:txBody>
      </p:sp>
      <p:sp>
        <p:nvSpPr>
          <p:cNvPr id="797" name="Google Shape;797;p76"/>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798" name="Google Shape;798;p76"/>
          <p:cNvSpPr txBox="1"/>
          <p:nvPr/>
        </p:nvSpPr>
        <p:spPr>
          <a:xfrm>
            <a:off x="7670325" y="2421950"/>
            <a:ext cx="1370100" cy="21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06-PS1-1. </a:t>
            </a:r>
            <a:r>
              <a:rPr lang="en" sz="1200">
                <a:solidFill>
                  <a:srgbClr val="FFFFFF"/>
                </a:solidFill>
                <a:latin typeface="Calibri"/>
                <a:ea typeface="Calibri"/>
                <a:cs typeface="Calibri"/>
                <a:sym typeface="Calibri"/>
              </a:rPr>
              <a:t>Structure and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Develop models to describe the atomic composition of simple molecules and extended structures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02" name="Shape 802"/>
        <p:cNvGrpSpPr/>
        <p:nvPr/>
      </p:nvGrpSpPr>
      <p:grpSpPr>
        <a:xfrm>
          <a:off x="0" y="0"/>
          <a:ext cx="0" cy="0"/>
          <a:chOff x="0" y="0"/>
          <a:chExt cx="0" cy="0"/>
        </a:xfrm>
      </p:grpSpPr>
      <p:pic>
        <p:nvPicPr>
          <p:cNvPr id="803" name="Google Shape;803;p7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804" name="Google Shape;804;p7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11-16-22</a:t>
            </a:r>
            <a:endParaRPr b="1" sz="1600"/>
          </a:p>
        </p:txBody>
      </p:sp>
      <p:sp>
        <p:nvSpPr>
          <p:cNvPr id="805" name="Google Shape;805;p77"/>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construct models to show the structure of different simple molecules.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806" name="Google Shape;806;p77"/>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807" name="Google Shape;807;p77"/>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808" name="Google Shape;808;p77"/>
          <p:cNvSpPr txBox="1"/>
          <p:nvPr/>
        </p:nvSpPr>
        <p:spPr>
          <a:xfrm>
            <a:off x="2264850" y="2210850"/>
            <a:ext cx="4614300" cy="625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#16.</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Use Kami to complete the </a:t>
            </a:r>
            <a:r>
              <a:rPr lang="en" sz="1600">
                <a:solidFill>
                  <a:srgbClr val="FF0000"/>
                </a:solidFill>
              </a:rPr>
              <a:t>Periodic Table Scavenger Hunt (055A) </a:t>
            </a:r>
            <a:r>
              <a:rPr lang="en" sz="1600">
                <a:solidFill>
                  <a:srgbClr val="FF0000"/>
                </a:solidFill>
              </a:rPr>
              <a:t> </a:t>
            </a:r>
            <a:r>
              <a:rPr lang="en" sz="1600">
                <a:solidFill>
                  <a:schemeClr val="dk1"/>
                </a:solidFill>
              </a:rPr>
              <a:t>t</a:t>
            </a:r>
            <a:r>
              <a:rPr lang="en" sz="1600">
                <a:solidFill>
                  <a:schemeClr val="dk2"/>
                </a:solidFill>
              </a:rPr>
              <a:t>hat is posted in GC.</a:t>
            </a:r>
            <a:endParaRPr sz="1300">
              <a:solidFill>
                <a:schemeClr val="dk2"/>
              </a:solidFill>
            </a:endParaRPr>
          </a:p>
        </p:txBody>
      </p:sp>
      <p:sp>
        <p:nvSpPr>
          <p:cNvPr id="809" name="Google Shape;809;p77"/>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810" name="Google Shape;810;p77"/>
          <p:cNvSpPr txBox="1"/>
          <p:nvPr/>
        </p:nvSpPr>
        <p:spPr>
          <a:xfrm>
            <a:off x="7670325" y="2421950"/>
            <a:ext cx="1370100" cy="21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06-PS1-1. </a:t>
            </a:r>
            <a:r>
              <a:rPr lang="en" sz="1200">
                <a:solidFill>
                  <a:srgbClr val="FFFFFF"/>
                </a:solidFill>
                <a:latin typeface="Calibri"/>
                <a:ea typeface="Calibri"/>
                <a:cs typeface="Calibri"/>
                <a:sym typeface="Calibri"/>
              </a:rPr>
              <a:t>Structure and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Develop models to describe the atomic composition of simple molecules and extended structures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14" name="Shape 814"/>
        <p:cNvGrpSpPr/>
        <p:nvPr/>
      </p:nvGrpSpPr>
      <p:grpSpPr>
        <a:xfrm>
          <a:off x="0" y="0"/>
          <a:ext cx="0" cy="0"/>
          <a:chOff x="0" y="0"/>
          <a:chExt cx="0" cy="0"/>
        </a:xfrm>
      </p:grpSpPr>
      <p:pic>
        <p:nvPicPr>
          <p:cNvPr id="815" name="Google Shape;815;p7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816" name="Google Shape;816;p7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11-17 &amp; 18-22</a:t>
            </a:r>
            <a:endParaRPr b="1" sz="1600"/>
          </a:p>
        </p:txBody>
      </p:sp>
      <p:sp>
        <p:nvSpPr>
          <p:cNvPr id="817" name="Google Shape;817;p78"/>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work collaboratively with a group to accomplish an assigned sSEM challenge</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818" name="Google Shape;818;p78"/>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COUNTY STEM CHALLENGE</a:t>
            </a:r>
            <a:endParaRPr b="1" sz="1600"/>
          </a:p>
        </p:txBody>
      </p:sp>
      <p:sp>
        <p:nvSpPr>
          <p:cNvPr id="819" name="Google Shape;819;p78"/>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820" name="Google Shape;820;p78"/>
          <p:cNvSpPr txBox="1"/>
          <p:nvPr/>
        </p:nvSpPr>
        <p:spPr>
          <a:xfrm>
            <a:off x="2266200" y="2210850"/>
            <a:ext cx="4534200" cy="11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#4.</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do the </a:t>
            </a:r>
            <a:r>
              <a:rPr lang="en" sz="1600">
                <a:solidFill>
                  <a:srgbClr val="FF0000"/>
                </a:solidFill>
              </a:rPr>
              <a:t>complete the pre-write for the County STEM Challenge that is on Monday.</a:t>
            </a:r>
            <a:endParaRPr sz="1600">
              <a:solidFill>
                <a:schemeClr val="dk2"/>
              </a:solidFill>
            </a:endParaRPr>
          </a:p>
          <a:p>
            <a:pPr indent="0" lvl="0" marL="0" rtl="0" algn="l">
              <a:lnSpc>
                <a:spcPct val="115000"/>
              </a:lnSpc>
              <a:spcBef>
                <a:spcPts val="0"/>
              </a:spcBef>
              <a:spcAft>
                <a:spcPts val="0"/>
              </a:spcAft>
              <a:buNone/>
            </a:pPr>
            <a:r>
              <a:t/>
            </a:r>
            <a:endParaRPr sz="1200">
              <a:solidFill>
                <a:schemeClr val="dk2"/>
              </a:solidFill>
            </a:endParaRPr>
          </a:p>
        </p:txBody>
      </p:sp>
      <p:sp>
        <p:nvSpPr>
          <p:cNvPr id="821" name="Google Shape;821;p78"/>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Conservation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Flammability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Luster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Phase change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Solubility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Reactivity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822" name="Google Shape;822;p78"/>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26" name="Shape 826"/>
        <p:cNvGrpSpPr/>
        <p:nvPr/>
      </p:nvGrpSpPr>
      <p:grpSpPr>
        <a:xfrm>
          <a:off x="0" y="0"/>
          <a:ext cx="0" cy="0"/>
          <a:chOff x="0" y="0"/>
          <a:chExt cx="0" cy="0"/>
        </a:xfrm>
      </p:grpSpPr>
      <p:pic>
        <p:nvPicPr>
          <p:cNvPr id="827" name="Google Shape;827;p7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828" name="Google Shape;828;p7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11-21-22</a:t>
            </a:r>
            <a:endParaRPr b="1" sz="1600"/>
          </a:p>
        </p:txBody>
      </p:sp>
      <p:sp>
        <p:nvSpPr>
          <p:cNvPr id="829" name="Google Shape;829;p79"/>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work collaboratively with a group to accomplish an assigned STEM challenge.</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830" name="Google Shape;830;p79"/>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COUNTY STEM CHALLENGE</a:t>
            </a:r>
            <a:endParaRPr b="1" sz="1600"/>
          </a:p>
        </p:txBody>
      </p:sp>
      <p:sp>
        <p:nvSpPr>
          <p:cNvPr id="831" name="Google Shape;831;p79"/>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832" name="Google Shape;832;p79"/>
          <p:cNvSpPr txBox="1"/>
          <p:nvPr/>
        </p:nvSpPr>
        <p:spPr>
          <a:xfrm>
            <a:off x="2266200" y="2210850"/>
            <a:ext cx="4548000" cy="11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Students will </a:t>
            </a:r>
            <a:r>
              <a:rPr lang="en" sz="1500">
                <a:solidFill>
                  <a:schemeClr val="dk2"/>
                </a:solidFill>
              </a:rPr>
              <a:t>complete</a:t>
            </a:r>
            <a:r>
              <a:rPr lang="en" sz="1500">
                <a:solidFill>
                  <a:schemeClr val="dk2"/>
                </a:solidFill>
              </a:rPr>
              <a:t> </a:t>
            </a:r>
            <a:r>
              <a:rPr lang="en" sz="1500">
                <a:solidFill>
                  <a:srgbClr val="FF0000"/>
                </a:solidFill>
              </a:rPr>
              <a:t>a Language Arts reading/movie activity in the AM.</a:t>
            </a:r>
            <a:endParaRPr sz="1500">
              <a:solidFill>
                <a:srgbClr val="FF0000"/>
              </a:solidFill>
            </a:endParaRPr>
          </a:p>
          <a:p>
            <a:pPr indent="0" lvl="0" marL="0" rtl="0" algn="l">
              <a:lnSpc>
                <a:spcPct val="115000"/>
              </a:lnSpc>
              <a:spcBef>
                <a:spcPts val="0"/>
              </a:spcBef>
              <a:spcAft>
                <a:spcPts val="0"/>
              </a:spcAft>
              <a:buNone/>
            </a:pPr>
            <a:r>
              <a:rPr lang="en" sz="1500">
                <a:solidFill>
                  <a:schemeClr val="dk1"/>
                </a:solidFill>
              </a:rPr>
              <a:t>2. Students will complete the </a:t>
            </a:r>
            <a:r>
              <a:rPr lang="en" sz="1500">
                <a:solidFill>
                  <a:srgbClr val="FF0000"/>
                </a:solidFill>
              </a:rPr>
              <a:t>County STEM challenge </a:t>
            </a:r>
            <a:r>
              <a:rPr lang="en" sz="1500">
                <a:solidFill>
                  <a:schemeClr val="dk1"/>
                </a:solidFill>
              </a:rPr>
              <a:t>in a group-PM.</a:t>
            </a:r>
            <a:endParaRPr sz="1500">
              <a:solidFill>
                <a:schemeClr val="dk1"/>
              </a:solidFill>
            </a:endParaRPr>
          </a:p>
          <a:p>
            <a:pPr indent="0" lvl="0" marL="0" rtl="0" algn="l">
              <a:lnSpc>
                <a:spcPct val="115000"/>
              </a:lnSpc>
              <a:spcBef>
                <a:spcPts val="0"/>
              </a:spcBef>
              <a:spcAft>
                <a:spcPts val="0"/>
              </a:spcAft>
              <a:buNone/>
            </a:pPr>
            <a:r>
              <a:t/>
            </a:r>
            <a:endParaRPr sz="1500">
              <a:solidFill>
                <a:schemeClr val="dk2"/>
              </a:solidFill>
            </a:endParaRPr>
          </a:p>
        </p:txBody>
      </p:sp>
      <p:sp>
        <p:nvSpPr>
          <p:cNvPr id="833" name="Google Shape;833;p79"/>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Conservation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Flammability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Luster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Phase change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Solubility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Reactivity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834" name="Google Shape;834;p79"/>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38" name="Shape 838"/>
        <p:cNvGrpSpPr/>
        <p:nvPr/>
      </p:nvGrpSpPr>
      <p:grpSpPr>
        <a:xfrm>
          <a:off x="0" y="0"/>
          <a:ext cx="0" cy="0"/>
          <a:chOff x="0" y="0"/>
          <a:chExt cx="0" cy="0"/>
        </a:xfrm>
      </p:grpSpPr>
      <p:pic>
        <p:nvPicPr>
          <p:cNvPr id="839" name="Google Shape;839;p8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840" name="Google Shape;840;p8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11-22-22</a:t>
            </a:r>
            <a:endParaRPr b="1" sz="1600"/>
          </a:p>
        </p:txBody>
      </p:sp>
      <p:sp>
        <p:nvSpPr>
          <p:cNvPr id="841" name="Google Shape;841;p80"/>
          <p:cNvSpPr txBox="1"/>
          <p:nvPr>
            <p:ph idx="1" type="body"/>
          </p:nvPr>
        </p:nvSpPr>
        <p:spPr>
          <a:xfrm>
            <a:off x="2223900" y="1168500"/>
            <a:ext cx="5015100" cy="6018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 </a:t>
            </a:r>
            <a:r>
              <a:rPr b="1" i="1" lang="en" sz="1300"/>
              <a:t>I will explain what I am grateful for.</a:t>
            </a:r>
            <a:endParaRPr i="1" sz="11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842" name="Google Shape;842;p80"/>
          <p:cNvSpPr txBox="1"/>
          <p:nvPr>
            <p:ph idx="1" type="body"/>
          </p:nvPr>
        </p:nvSpPr>
        <p:spPr>
          <a:xfrm>
            <a:off x="2315700" y="758850"/>
            <a:ext cx="48315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CAREER DAY/THANKFUL ACTIVITY</a:t>
            </a:r>
            <a:endParaRPr b="1" sz="1600"/>
          </a:p>
        </p:txBody>
      </p:sp>
      <p:sp>
        <p:nvSpPr>
          <p:cNvPr id="843" name="Google Shape;843;p80"/>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844" name="Google Shape;844;p80"/>
          <p:cNvSpPr txBox="1"/>
          <p:nvPr/>
        </p:nvSpPr>
        <p:spPr>
          <a:xfrm>
            <a:off x="2266200" y="2210850"/>
            <a:ext cx="4972800" cy="675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Students will attend </a:t>
            </a:r>
            <a:r>
              <a:rPr lang="en" sz="1500">
                <a:solidFill>
                  <a:srgbClr val="FF0000"/>
                </a:solidFill>
              </a:rPr>
              <a:t>EMS Career Day in the AM.</a:t>
            </a:r>
            <a:endParaRPr sz="1500">
              <a:solidFill>
                <a:srgbClr val="FF0000"/>
              </a:solidFill>
            </a:endParaRPr>
          </a:p>
          <a:p>
            <a:pPr indent="0" lvl="0" marL="0" rtl="0" algn="l">
              <a:lnSpc>
                <a:spcPct val="115000"/>
              </a:lnSpc>
              <a:spcBef>
                <a:spcPts val="0"/>
              </a:spcBef>
              <a:spcAft>
                <a:spcPts val="0"/>
              </a:spcAft>
              <a:buNone/>
            </a:pPr>
            <a:r>
              <a:rPr lang="en" sz="1500">
                <a:solidFill>
                  <a:schemeClr val="dk2"/>
                </a:solidFill>
              </a:rPr>
              <a:t>2. Students will work on </a:t>
            </a:r>
            <a:r>
              <a:rPr lang="en" sz="1500">
                <a:solidFill>
                  <a:srgbClr val="FF0000"/>
                </a:solidFill>
              </a:rPr>
              <a:t>“Thankful Activities” in the-PM.</a:t>
            </a:r>
            <a:endParaRPr sz="1500">
              <a:solidFill>
                <a:srgbClr val="FF0000"/>
              </a:solidFill>
            </a:endParaRPr>
          </a:p>
          <a:p>
            <a:pPr indent="0" lvl="0" marL="0" rtl="0" algn="l">
              <a:lnSpc>
                <a:spcPct val="115000"/>
              </a:lnSpc>
              <a:spcBef>
                <a:spcPts val="0"/>
              </a:spcBef>
              <a:spcAft>
                <a:spcPts val="0"/>
              </a:spcAft>
              <a:buNone/>
            </a:pPr>
            <a:r>
              <a:t/>
            </a:r>
            <a:endParaRPr sz="1500">
              <a:solidFill>
                <a:schemeClr val="dk2"/>
              </a:solidFill>
            </a:endParaRPr>
          </a:p>
        </p:txBody>
      </p:sp>
      <p:sp>
        <p:nvSpPr>
          <p:cNvPr id="845" name="Google Shape;845;p80"/>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Conservation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Flammability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Luster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Phase change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Solubility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Reactivity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846" name="Google Shape;846;p80"/>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50" name="Shape 850"/>
        <p:cNvGrpSpPr/>
        <p:nvPr/>
      </p:nvGrpSpPr>
      <p:grpSpPr>
        <a:xfrm>
          <a:off x="0" y="0"/>
          <a:ext cx="0" cy="0"/>
          <a:chOff x="0" y="0"/>
          <a:chExt cx="0" cy="0"/>
        </a:xfrm>
      </p:grpSpPr>
      <p:pic>
        <p:nvPicPr>
          <p:cNvPr id="851" name="Google Shape;851;p8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852" name="Google Shape;852;p8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11-28-22</a:t>
            </a:r>
            <a:endParaRPr b="1" sz="1600"/>
          </a:p>
        </p:txBody>
      </p:sp>
      <p:sp>
        <p:nvSpPr>
          <p:cNvPr id="853" name="Google Shape;853;p81"/>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854" name="Google Shape;854;p81"/>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855" name="Google Shape;855;p81"/>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856" name="Google Shape;856;p81"/>
          <p:cNvSpPr txBox="1"/>
          <p:nvPr/>
        </p:nvSpPr>
        <p:spPr>
          <a:xfrm>
            <a:off x="2344950" y="2210850"/>
            <a:ext cx="4616100" cy="11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#9.</a:t>
            </a:r>
            <a:endParaRPr sz="1500">
              <a:solidFill>
                <a:schemeClr val="dk2"/>
              </a:solidFill>
            </a:endParaRPr>
          </a:p>
          <a:p>
            <a:pPr indent="0" lvl="0" marL="0" rtl="0" algn="l">
              <a:lnSpc>
                <a:spcPct val="115000"/>
              </a:lnSpc>
              <a:spcBef>
                <a:spcPts val="0"/>
              </a:spcBef>
              <a:spcAft>
                <a:spcPts val="0"/>
              </a:spcAft>
              <a:buNone/>
            </a:pPr>
            <a:r>
              <a:rPr lang="en" sz="1500">
                <a:solidFill>
                  <a:schemeClr val="dk2"/>
                </a:solidFill>
              </a:rPr>
              <a:t>2. Students will use Kami to complete the </a:t>
            </a:r>
            <a:r>
              <a:rPr lang="en" sz="1500">
                <a:solidFill>
                  <a:srgbClr val="FF0000"/>
                </a:solidFill>
              </a:rPr>
              <a:t>Generation Genius: Changes in Matter video and worksheet (061).</a:t>
            </a:r>
            <a:endParaRPr sz="1500">
              <a:solidFill>
                <a:srgbClr val="FF0000"/>
              </a:solidFill>
            </a:endParaRPr>
          </a:p>
          <a:p>
            <a:pPr indent="0" lvl="0" marL="0" rtl="0" algn="l">
              <a:lnSpc>
                <a:spcPct val="115000"/>
              </a:lnSpc>
              <a:spcBef>
                <a:spcPts val="0"/>
              </a:spcBef>
              <a:spcAft>
                <a:spcPts val="0"/>
              </a:spcAft>
              <a:buNone/>
            </a:pPr>
            <a:r>
              <a:t/>
            </a:r>
            <a:endParaRPr sz="1500">
              <a:solidFill>
                <a:schemeClr val="dk2"/>
              </a:solidFill>
            </a:endParaRPr>
          </a:p>
        </p:txBody>
      </p:sp>
      <p:sp>
        <p:nvSpPr>
          <p:cNvPr id="857" name="Google Shape;857;p81"/>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858" name="Google Shape;858;p81"/>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15" name="Google Shape;115;p1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8-16-23</a:t>
            </a:r>
            <a:endParaRPr b="1" sz="1600"/>
          </a:p>
        </p:txBody>
      </p:sp>
      <p:sp>
        <p:nvSpPr>
          <p:cNvPr id="116" name="Google Shape;116;p19"/>
          <p:cNvSpPr txBox="1"/>
          <p:nvPr>
            <p:ph idx="1" type="body"/>
          </p:nvPr>
        </p:nvSpPr>
        <p:spPr>
          <a:xfrm>
            <a:off x="2262150" y="1129500"/>
            <a:ext cx="4769100" cy="6858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Learning Target:</a:t>
            </a:r>
            <a:r>
              <a:rPr b="1" lang="en"/>
              <a:t> </a:t>
            </a:r>
            <a:r>
              <a:rPr i="1" lang="en" sz="1300">
                <a:solidFill>
                  <a:schemeClr val="dk1"/>
                </a:solidFill>
              </a:rPr>
              <a:t>I can demonstrate how to be safe in the science lab</a:t>
            </a:r>
            <a:r>
              <a:rPr lang="en" sz="1000">
                <a:solidFill>
                  <a:schemeClr val="dk1"/>
                </a:solidFill>
              </a:rPr>
              <a:t>.</a:t>
            </a:r>
            <a:endParaRPr b="1"/>
          </a:p>
        </p:txBody>
      </p:sp>
      <p:sp>
        <p:nvSpPr>
          <p:cNvPr id="117" name="Google Shape;117;p19"/>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Intro to Science-Lab Safety</a:t>
            </a:r>
            <a:endParaRPr b="1" sz="1600"/>
          </a:p>
        </p:txBody>
      </p:sp>
      <p:sp>
        <p:nvSpPr>
          <p:cNvPr id="118" name="Google Shape;118;p19"/>
          <p:cNvSpPr txBox="1"/>
          <p:nvPr>
            <p:ph idx="1" type="body"/>
          </p:nvPr>
        </p:nvSpPr>
        <p:spPr>
          <a:xfrm>
            <a:off x="2291100" y="18153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19" name="Google Shape;119;p19"/>
          <p:cNvSpPr txBox="1"/>
          <p:nvPr/>
        </p:nvSpPr>
        <p:spPr>
          <a:xfrm>
            <a:off x="2423100" y="2155250"/>
            <a:ext cx="4484400" cy="16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1</a:t>
            </a:r>
            <a:r>
              <a:rPr lang="en" sz="1300">
                <a:solidFill>
                  <a:schemeClr val="dk1"/>
                </a:solidFill>
              </a:rPr>
              <a:t>. Do BellRinger #9.</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2. Students will complete the SpongeBob Safety worksheet (004) attached in GC.</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3. Students will take the Lab Safety Test (005) posted in Google Classroom. </a:t>
            </a:r>
            <a:endParaRPr sz="1300">
              <a:solidFill>
                <a:schemeClr val="dk1"/>
              </a:solidFill>
            </a:endParaRPr>
          </a:p>
          <a:p>
            <a:pPr indent="0" lvl="0" marL="0" rtl="0" algn="l">
              <a:spcBef>
                <a:spcPts val="0"/>
              </a:spcBef>
              <a:spcAft>
                <a:spcPts val="0"/>
              </a:spcAft>
              <a:buClr>
                <a:schemeClr val="dk1"/>
              </a:buClr>
              <a:buSzPts val="1100"/>
              <a:buFont typeface="Arial"/>
              <a:buNone/>
            </a:pPr>
            <a:r>
              <a:rPr lang="en" sz="1300">
                <a:solidFill>
                  <a:schemeClr val="dk1"/>
                </a:solidFill>
              </a:rPr>
              <a:t>4. Do REFLECTION.</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457200" rtl="0" algn="l">
              <a:spcBef>
                <a:spcPts val="0"/>
              </a:spcBef>
              <a:spcAft>
                <a:spcPts val="0"/>
              </a:spcAft>
              <a:buNone/>
            </a:pPr>
            <a:r>
              <a:t/>
            </a:r>
            <a:endParaRPr sz="1300">
              <a:solidFill>
                <a:schemeClr val="dk1"/>
              </a:solidFill>
            </a:endParaRPr>
          </a:p>
          <a:p>
            <a:pPr indent="0" lvl="0" marL="0" rtl="0" algn="l">
              <a:lnSpc>
                <a:spcPct val="115000"/>
              </a:lnSpc>
              <a:spcBef>
                <a:spcPts val="0"/>
              </a:spcBef>
              <a:spcAft>
                <a:spcPts val="1600"/>
              </a:spcAft>
              <a:buNone/>
            </a:pPr>
            <a:r>
              <a:t/>
            </a:r>
            <a:endParaRPr sz="1300">
              <a:solidFill>
                <a:schemeClr val="dk2"/>
              </a:solidFill>
            </a:endParaRPr>
          </a:p>
        </p:txBody>
      </p:sp>
      <p:sp>
        <p:nvSpPr>
          <p:cNvPr id="120" name="Google Shape;120;p19"/>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a:solidFill>
                  <a:srgbClr val="FFFFFF"/>
                </a:solidFill>
                <a:latin typeface="Calibri"/>
                <a:ea typeface="Calibri"/>
                <a:cs typeface="Calibri"/>
                <a:sym typeface="Calibri"/>
              </a:rPr>
              <a:t>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independent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control setup</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constant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standard unit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metric system</a:t>
            </a:r>
            <a:endParaRPr>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62" name="Shape 862"/>
        <p:cNvGrpSpPr/>
        <p:nvPr/>
      </p:nvGrpSpPr>
      <p:grpSpPr>
        <a:xfrm>
          <a:off x="0" y="0"/>
          <a:ext cx="0" cy="0"/>
          <a:chOff x="0" y="0"/>
          <a:chExt cx="0" cy="0"/>
        </a:xfrm>
      </p:grpSpPr>
      <p:pic>
        <p:nvPicPr>
          <p:cNvPr id="863" name="Google Shape;863;p8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864" name="Google Shape;864;p8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11-29-22</a:t>
            </a:r>
            <a:endParaRPr b="1" sz="1600"/>
          </a:p>
        </p:txBody>
      </p:sp>
      <p:sp>
        <p:nvSpPr>
          <p:cNvPr id="865" name="Google Shape;865;p82"/>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866" name="Google Shape;866;p82"/>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867" name="Google Shape;867;p82"/>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868" name="Google Shape;868;p82"/>
          <p:cNvSpPr txBox="1"/>
          <p:nvPr/>
        </p:nvSpPr>
        <p:spPr>
          <a:xfrm>
            <a:off x="2262150" y="2210850"/>
            <a:ext cx="4680900" cy="11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#7.</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Chemical vs. Physical Properties in Matter worksheet #1 (058)</a:t>
            </a:r>
            <a:r>
              <a:rPr lang="en" sz="1600">
                <a:solidFill>
                  <a:schemeClr val="dk2"/>
                </a:solidFill>
              </a:rPr>
              <a:t>, while going over the PPT in  class.</a:t>
            </a:r>
            <a:endParaRPr sz="1600">
              <a:solidFill>
                <a:schemeClr val="dk2"/>
              </a:solidFill>
            </a:endParaRPr>
          </a:p>
          <a:p>
            <a:pPr indent="0" lvl="0" marL="0" rtl="0" algn="l">
              <a:lnSpc>
                <a:spcPct val="115000"/>
              </a:lnSpc>
              <a:spcBef>
                <a:spcPts val="0"/>
              </a:spcBef>
              <a:spcAft>
                <a:spcPts val="0"/>
              </a:spcAft>
              <a:buClr>
                <a:schemeClr val="dk1"/>
              </a:buClr>
              <a:buSzPts val="1100"/>
              <a:buFont typeface="Arial"/>
              <a:buNone/>
            </a:pPr>
            <a:r>
              <a:t/>
            </a:r>
            <a:endParaRPr sz="1500">
              <a:solidFill>
                <a:schemeClr val="dk2"/>
              </a:solidFill>
            </a:endParaRPr>
          </a:p>
        </p:txBody>
      </p:sp>
      <p:sp>
        <p:nvSpPr>
          <p:cNvPr id="869" name="Google Shape;869;p82"/>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Conservation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Flammability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Luster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Phase change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Solubility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Reactivity</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870" name="Google Shape;870;p82"/>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74" name="Shape 874"/>
        <p:cNvGrpSpPr/>
        <p:nvPr/>
      </p:nvGrpSpPr>
      <p:grpSpPr>
        <a:xfrm>
          <a:off x="0" y="0"/>
          <a:ext cx="0" cy="0"/>
          <a:chOff x="0" y="0"/>
          <a:chExt cx="0" cy="0"/>
        </a:xfrm>
      </p:grpSpPr>
      <p:pic>
        <p:nvPicPr>
          <p:cNvPr id="875" name="Google Shape;875;p8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876" name="Google Shape;876;p8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11-30-22</a:t>
            </a:r>
            <a:endParaRPr b="1" sz="1600"/>
          </a:p>
        </p:txBody>
      </p:sp>
      <p:sp>
        <p:nvSpPr>
          <p:cNvPr id="877" name="Google Shape;877;p83"/>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construct models to show the structure of different simple molecules.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878" name="Google Shape;878;p83"/>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879" name="Google Shape;879;p83"/>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880" name="Google Shape;880;p83"/>
          <p:cNvSpPr txBox="1"/>
          <p:nvPr/>
        </p:nvSpPr>
        <p:spPr>
          <a:xfrm>
            <a:off x="2264850" y="2210850"/>
            <a:ext cx="4614300" cy="1701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a:t>
            </a:r>
            <a:r>
              <a:rPr lang="en" sz="1600">
                <a:solidFill>
                  <a:schemeClr val="dk2"/>
                </a:solidFill>
              </a:rPr>
              <a:t>. Do Bell Ringer #11.</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Elements, Compounds, &amp; Mixtures worksheet (062).</a:t>
            </a:r>
            <a:endParaRPr sz="1600">
              <a:solidFill>
                <a:srgbClr val="FF0000"/>
              </a:solidFill>
            </a:endParaRPr>
          </a:p>
          <a:p>
            <a:pPr indent="0" lvl="0" marL="0" rtl="0" algn="l">
              <a:lnSpc>
                <a:spcPct val="115000"/>
              </a:lnSpc>
              <a:spcBef>
                <a:spcPts val="0"/>
              </a:spcBef>
              <a:spcAft>
                <a:spcPts val="0"/>
              </a:spcAft>
              <a:buNone/>
            </a:pPr>
            <a:r>
              <a:rPr lang="en" sz="1600">
                <a:solidFill>
                  <a:schemeClr val="dk2"/>
                </a:solidFill>
              </a:rPr>
              <a:t>3. Use Kami to complete the </a:t>
            </a:r>
            <a:r>
              <a:rPr lang="en" sz="1600">
                <a:solidFill>
                  <a:srgbClr val="FF0000"/>
                </a:solidFill>
              </a:rPr>
              <a:t>Properties of Matter Riddle Activity (054) t</a:t>
            </a:r>
            <a:r>
              <a:rPr lang="en" sz="1600">
                <a:solidFill>
                  <a:schemeClr val="dk2"/>
                </a:solidFill>
              </a:rPr>
              <a:t>hat is posted in GC</a:t>
            </a:r>
            <a:endParaRPr sz="1600">
              <a:solidFill>
                <a:schemeClr val="dk2"/>
              </a:solidFill>
            </a:endParaRPr>
          </a:p>
          <a:p>
            <a:pPr indent="0" lvl="0" marL="0" rtl="0" algn="l">
              <a:lnSpc>
                <a:spcPct val="115000"/>
              </a:lnSpc>
              <a:spcBef>
                <a:spcPts val="0"/>
              </a:spcBef>
              <a:spcAft>
                <a:spcPts val="0"/>
              </a:spcAft>
              <a:buClr>
                <a:schemeClr val="dk1"/>
              </a:buClr>
              <a:buSzPts val="1100"/>
              <a:buFont typeface="Arial"/>
              <a:buNone/>
            </a:pPr>
            <a:r>
              <a:t/>
            </a:r>
            <a:endParaRPr sz="1600">
              <a:solidFill>
                <a:srgbClr val="FF0000"/>
              </a:solidFill>
            </a:endParaRPr>
          </a:p>
          <a:p>
            <a:pPr indent="0" lvl="0" marL="0" rtl="0" algn="l">
              <a:lnSpc>
                <a:spcPct val="115000"/>
              </a:lnSpc>
              <a:spcBef>
                <a:spcPts val="0"/>
              </a:spcBef>
              <a:spcAft>
                <a:spcPts val="0"/>
              </a:spcAft>
              <a:buNone/>
            </a:pPr>
            <a:r>
              <a:t/>
            </a:r>
            <a:endParaRPr sz="1600">
              <a:solidFill>
                <a:schemeClr val="dk2"/>
              </a:solidFill>
            </a:endParaRPr>
          </a:p>
        </p:txBody>
      </p:sp>
      <p:sp>
        <p:nvSpPr>
          <p:cNvPr id="881" name="Google Shape;881;p83"/>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nucleus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proton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neutron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electron cloud</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Bohr model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atoms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molecule</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element</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100">
                <a:solidFill>
                  <a:srgbClr val="FFFFFF"/>
                </a:solidFill>
                <a:latin typeface="Calibri"/>
                <a:ea typeface="Calibri"/>
                <a:cs typeface="Calibri"/>
                <a:sym typeface="Calibri"/>
              </a:rPr>
              <a:t>Kinetic Molecular Model of Matter</a:t>
            </a:r>
            <a:endParaRPr sz="11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882" name="Google Shape;882;p83"/>
          <p:cNvSpPr txBox="1"/>
          <p:nvPr/>
        </p:nvSpPr>
        <p:spPr>
          <a:xfrm>
            <a:off x="7670325" y="2421950"/>
            <a:ext cx="1370100" cy="211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06-PS1-1. </a:t>
            </a:r>
            <a:r>
              <a:rPr lang="en" sz="1200">
                <a:solidFill>
                  <a:srgbClr val="FFFFFF"/>
                </a:solidFill>
                <a:latin typeface="Calibri"/>
                <a:ea typeface="Calibri"/>
                <a:cs typeface="Calibri"/>
                <a:sym typeface="Calibri"/>
              </a:rPr>
              <a:t>Structure and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Develop models to describe the atomic composition of simple molecules and extended structures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86" name="Shape 886"/>
        <p:cNvGrpSpPr/>
        <p:nvPr/>
      </p:nvGrpSpPr>
      <p:grpSpPr>
        <a:xfrm>
          <a:off x="0" y="0"/>
          <a:ext cx="0" cy="0"/>
          <a:chOff x="0" y="0"/>
          <a:chExt cx="0" cy="0"/>
        </a:xfrm>
      </p:grpSpPr>
      <p:pic>
        <p:nvPicPr>
          <p:cNvPr id="887" name="Google Shape;887;p8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888" name="Google Shape;888;p8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12-1 &amp; 12-2</a:t>
            </a:r>
            <a:endParaRPr b="1" sz="1600"/>
          </a:p>
        </p:txBody>
      </p:sp>
      <p:sp>
        <p:nvSpPr>
          <p:cNvPr id="889" name="Google Shape;889;p84"/>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890" name="Google Shape;890;p84"/>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Physical vs. Chemical Properties</a:t>
            </a:r>
            <a:endParaRPr b="1" sz="1600"/>
          </a:p>
        </p:txBody>
      </p:sp>
      <p:sp>
        <p:nvSpPr>
          <p:cNvPr id="891" name="Google Shape;891;p84"/>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892" name="Google Shape;892;p84"/>
          <p:cNvSpPr txBox="1"/>
          <p:nvPr/>
        </p:nvSpPr>
        <p:spPr>
          <a:xfrm>
            <a:off x="2263950" y="2103425"/>
            <a:ext cx="4616100" cy="128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500">
                <a:solidFill>
                  <a:schemeClr val="dk2"/>
                </a:solidFill>
              </a:rPr>
              <a:t>1. Do Bell ringer #6.</a:t>
            </a:r>
            <a:endParaRPr sz="1500">
              <a:solidFill>
                <a:schemeClr val="dk2"/>
              </a:solidFill>
            </a:endParaRPr>
          </a:p>
          <a:p>
            <a:pPr indent="0" lvl="0" marL="0" rtl="0" algn="l">
              <a:lnSpc>
                <a:spcPct val="115000"/>
              </a:lnSpc>
              <a:spcBef>
                <a:spcPts val="0"/>
              </a:spcBef>
              <a:spcAft>
                <a:spcPts val="0"/>
              </a:spcAft>
              <a:buNone/>
            </a:pPr>
            <a:r>
              <a:rPr lang="en" sz="1500">
                <a:solidFill>
                  <a:schemeClr val="dk1"/>
                </a:solidFill>
              </a:rPr>
              <a:t>2. </a:t>
            </a:r>
            <a:r>
              <a:rPr lang="en" sz="1500">
                <a:solidFill>
                  <a:schemeClr val="dk1"/>
                </a:solidFill>
              </a:rPr>
              <a:t>Students will “create” different compounds @</a:t>
            </a:r>
            <a:r>
              <a:rPr lang="en" sz="1500" u="sng">
                <a:solidFill>
                  <a:schemeClr val="dk1"/>
                </a:solidFill>
                <a:hlinkClick r:id="rId4">
                  <a:extLst>
                    <a:ext uri="{A12FA001-AC4F-418D-AE19-62706E023703}">
                      <ahyp:hlinkClr val="tx"/>
                    </a:ext>
                  </a:extLst>
                </a:hlinkClick>
              </a:rPr>
              <a:t>https://www.msichicago.org/play/goreact/</a:t>
            </a:r>
            <a:r>
              <a:rPr lang="en" sz="1500">
                <a:solidFill>
                  <a:schemeClr val="dk1"/>
                </a:solidFill>
              </a:rPr>
              <a:t> (060)</a:t>
            </a:r>
            <a:endParaRPr sz="1500">
              <a:solidFill>
                <a:schemeClr val="dk1"/>
              </a:solidFill>
            </a:endParaRPr>
          </a:p>
          <a:p>
            <a:pPr indent="0" lvl="0" marL="0" rtl="0" algn="l">
              <a:lnSpc>
                <a:spcPct val="115000"/>
              </a:lnSpc>
              <a:spcBef>
                <a:spcPts val="0"/>
              </a:spcBef>
              <a:spcAft>
                <a:spcPts val="0"/>
              </a:spcAft>
              <a:buNone/>
            </a:pPr>
            <a:r>
              <a:rPr lang="en" sz="1500">
                <a:solidFill>
                  <a:schemeClr val="dk2"/>
                </a:solidFill>
              </a:rPr>
              <a:t>and</a:t>
            </a:r>
            <a:r>
              <a:rPr lang="en" sz="1500">
                <a:solidFill>
                  <a:schemeClr val="dk2"/>
                </a:solidFill>
              </a:rPr>
              <a:t> answer questions about the compounds that  on a Google Form in Google Classroom.</a:t>
            </a:r>
            <a:endParaRPr sz="1500">
              <a:solidFill>
                <a:schemeClr val="dk2"/>
              </a:solidFill>
            </a:endParaRPr>
          </a:p>
        </p:txBody>
      </p:sp>
      <p:sp>
        <p:nvSpPr>
          <p:cNvPr id="893" name="Google Shape;893;p84"/>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894" name="Google Shape;894;p84"/>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898" name="Shape 898"/>
        <p:cNvGrpSpPr/>
        <p:nvPr/>
      </p:nvGrpSpPr>
      <p:grpSpPr>
        <a:xfrm>
          <a:off x="0" y="0"/>
          <a:ext cx="0" cy="0"/>
          <a:chOff x="0" y="0"/>
          <a:chExt cx="0" cy="0"/>
        </a:xfrm>
      </p:grpSpPr>
      <p:pic>
        <p:nvPicPr>
          <p:cNvPr id="899" name="Google Shape;899;p8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900" name="Google Shape;900;p8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12-5 &amp; 6</a:t>
            </a:r>
            <a:endParaRPr b="1" sz="1600"/>
          </a:p>
        </p:txBody>
      </p:sp>
      <p:sp>
        <p:nvSpPr>
          <p:cNvPr id="901" name="Google Shape;901;p85"/>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902" name="Google Shape;902;p85"/>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t>Physical vs. Chemical Properties</a:t>
            </a:r>
            <a:endParaRPr b="1" sz="1600"/>
          </a:p>
        </p:txBody>
      </p:sp>
      <p:sp>
        <p:nvSpPr>
          <p:cNvPr id="903" name="Google Shape;903;p85"/>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904" name="Google Shape;904;p85"/>
          <p:cNvSpPr txBox="1"/>
          <p:nvPr/>
        </p:nvSpPr>
        <p:spPr>
          <a:xfrm>
            <a:off x="2344950" y="2210850"/>
            <a:ext cx="4616100" cy="128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#8.</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start the “</a:t>
            </a:r>
            <a:r>
              <a:rPr lang="en" sz="1600">
                <a:solidFill>
                  <a:srgbClr val="FF0000"/>
                </a:solidFill>
              </a:rPr>
              <a:t>MIT: Creating Compounds with Legos” Activity (064) </a:t>
            </a:r>
            <a:r>
              <a:rPr lang="en" sz="1600">
                <a:solidFill>
                  <a:schemeClr val="dk2"/>
                </a:solidFill>
              </a:rPr>
              <a:t>that is posted in Google Classroom.</a:t>
            </a:r>
            <a:endParaRPr sz="1600">
              <a:solidFill>
                <a:schemeClr val="dk2"/>
              </a:solidFill>
            </a:endParaRPr>
          </a:p>
        </p:txBody>
      </p:sp>
      <p:sp>
        <p:nvSpPr>
          <p:cNvPr id="905" name="Google Shape;905;p85"/>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906" name="Google Shape;906;p85"/>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10" name="Shape 910"/>
        <p:cNvGrpSpPr/>
        <p:nvPr/>
      </p:nvGrpSpPr>
      <p:grpSpPr>
        <a:xfrm>
          <a:off x="0" y="0"/>
          <a:ext cx="0" cy="0"/>
          <a:chOff x="0" y="0"/>
          <a:chExt cx="0" cy="0"/>
        </a:xfrm>
      </p:grpSpPr>
      <p:pic>
        <p:nvPicPr>
          <p:cNvPr id="911" name="Google Shape;911;p8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912" name="Google Shape;912;p8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12-7-22</a:t>
            </a:r>
            <a:endParaRPr b="1" sz="1600"/>
          </a:p>
        </p:txBody>
      </p:sp>
      <p:sp>
        <p:nvSpPr>
          <p:cNvPr id="913" name="Google Shape;913;p86"/>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914" name="Google Shape;914;p86"/>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endParaRPr b="1" sz="1600"/>
          </a:p>
        </p:txBody>
      </p:sp>
      <p:sp>
        <p:nvSpPr>
          <p:cNvPr id="915" name="Google Shape;915;p86"/>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916" name="Google Shape;916;p86"/>
          <p:cNvSpPr txBox="1"/>
          <p:nvPr/>
        </p:nvSpPr>
        <p:spPr>
          <a:xfrm>
            <a:off x="2344950" y="2210850"/>
            <a:ext cx="4616100" cy="71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900">
                <a:solidFill>
                  <a:srgbClr val="38761D"/>
                </a:solidFill>
              </a:rPr>
              <a:t>“Best Christmas Pageant Ever”</a:t>
            </a:r>
            <a:endParaRPr b="1" sz="1900">
              <a:solidFill>
                <a:srgbClr val="38761D"/>
              </a:solidFill>
            </a:endParaRPr>
          </a:p>
          <a:p>
            <a:pPr indent="0" lvl="0" marL="0" rtl="0" algn="ctr">
              <a:lnSpc>
                <a:spcPct val="115000"/>
              </a:lnSpc>
              <a:spcBef>
                <a:spcPts val="0"/>
              </a:spcBef>
              <a:spcAft>
                <a:spcPts val="0"/>
              </a:spcAft>
              <a:buNone/>
            </a:pPr>
            <a:r>
              <a:rPr b="1" lang="en" sz="1900">
                <a:solidFill>
                  <a:srgbClr val="38761D"/>
                </a:solidFill>
              </a:rPr>
              <a:t>PLAY FIELD TRIP ALL DAY</a:t>
            </a:r>
            <a:endParaRPr b="1" sz="1900">
              <a:solidFill>
                <a:srgbClr val="38761D"/>
              </a:solidFill>
            </a:endParaRPr>
          </a:p>
        </p:txBody>
      </p:sp>
      <p:sp>
        <p:nvSpPr>
          <p:cNvPr id="917" name="Google Shape;917;p86"/>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918" name="Google Shape;918;p86"/>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22" name="Shape 922"/>
        <p:cNvGrpSpPr/>
        <p:nvPr/>
      </p:nvGrpSpPr>
      <p:grpSpPr>
        <a:xfrm>
          <a:off x="0" y="0"/>
          <a:ext cx="0" cy="0"/>
          <a:chOff x="0" y="0"/>
          <a:chExt cx="0" cy="0"/>
        </a:xfrm>
      </p:grpSpPr>
      <p:pic>
        <p:nvPicPr>
          <p:cNvPr id="923" name="Google Shape;923;p8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924" name="Google Shape;924;p8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12-13-22</a:t>
            </a:r>
            <a:endParaRPr b="1" sz="1600"/>
          </a:p>
        </p:txBody>
      </p:sp>
      <p:sp>
        <p:nvSpPr>
          <p:cNvPr id="925" name="Google Shape;925;p87"/>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926" name="Google Shape;926;p87"/>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a:t>
            </a:r>
            <a:r>
              <a:rPr b="1" lang="en" sz="1600"/>
              <a:t>Physical vs. Chemical Properties</a:t>
            </a:r>
            <a:endParaRPr b="1" sz="1600"/>
          </a:p>
        </p:txBody>
      </p:sp>
      <p:sp>
        <p:nvSpPr>
          <p:cNvPr id="927" name="Google Shape;927;p87"/>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928" name="Google Shape;928;p87"/>
          <p:cNvSpPr txBox="1"/>
          <p:nvPr/>
        </p:nvSpPr>
        <p:spPr>
          <a:xfrm>
            <a:off x="2344950" y="2210850"/>
            <a:ext cx="4616100" cy="9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#3.</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Butter Lab (065)</a:t>
            </a:r>
            <a:r>
              <a:rPr lang="en" sz="1600">
                <a:solidFill>
                  <a:schemeClr val="dk2"/>
                </a:solidFill>
              </a:rPr>
              <a:t> that is posted in Google Classroom.</a:t>
            </a:r>
            <a:endParaRPr sz="1600">
              <a:solidFill>
                <a:schemeClr val="dk2"/>
              </a:solidFill>
            </a:endParaRPr>
          </a:p>
        </p:txBody>
      </p:sp>
      <p:sp>
        <p:nvSpPr>
          <p:cNvPr id="929" name="Google Shape;929;p87"/>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930" name="Google Shape;930;p87"/>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34" name="Shape 934"/>
        <p:cNvGrpSpPr/>
        <p:nvPr/>
      </p:nvGrpSpPr>
      <p:grpSpPr>
        <a:xfrm>
          <a:off x="0" y="0"/>
          <a:ext cx="0" cy="0"/>
          <a:chOff x="0" y="0"/>
          <a:chExt cx="0" cy="0"/>
        </a:xfrm>
      </p:grpSpPr>
      <p:pic>
        <p:nvPicPr>
          <p:cNvPr id="935" name="Google Shape;935;p8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936" name="Google Shape;936;p8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12-12-22</a:t>
            </a:r>
            <a:endParaRPr b="1" sz="1600"/>
          </a:p>
        </p:txBody>
      </p:sp>
      <p:sp>
        <p:nvSpPr>
          <p:cNvPr id="937" name="Google Shape;937;p88"/>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938" name="Google Shape;938;p88"/>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939" name="Google Shape;939;p88"/>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940" name="Google Shape;940;p88"/>
          <p:cNvSpPr txBox="1"/>
          <p:nvPr/>
        </p:nvSpPr>
        <p:spPr>
          <a:xfrm>
            <a:off x="2329800" y="2179950"/>
            <a:ext cx="4734000" cy="16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#5.</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take the </a:t>
            </a:r>
            <a:r>
              <a:rPr lang="en" sz="1600">
                <a:solidFill>
                  <a:srgbClr val="FF0000"/>
                </a:solidFill>
              </a:rPr>
              <a:t>Matter Quiz (066)</a:t>
            </a:r>
            <a:r>
              <a:rPr lang="en" sz="1600">
                <a:solidFill>
                  <a:schemeClr val="dk2"/>
                </a:solidFill>
              </a:rPr>
              <a:t> posted in Google Classroom.</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3. Students will complete the </a:t>
            </a:r>
            <a:r>
              <a:rPr lang="en" sz="1600">
                <a:solidFill>
                  <a:srgbClr val="FF0000"/>
                </a:solidFill>
              </a:rPr>
              <a:t>“Slime” Lab (064A).</a:t>
            </a:r>
            <a:endParaRPr sz="1600">
              <a:solidFill>
                <a:srgbClr val="FF0000"/>
              </a:solidFill>
            </a:endParaRPr>
          </a:p>
        </p:txBody>
      </p:sp>
      <p:sp>
        <p:nvSpPr>
          <p:cNvPr id="941" name="Google Shape;941;p88"/>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942" name="Google Shape;942;p88"/>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46" name="Shape 946"/>
        <p:cNvGrpSpPr/>
        <p:nvPr/>
      </p:nvGrpSpPr>
      <p:grpSpPr>
        <a:xfrm>
          <a:off x="0" y="0"/>
          <a:ext cx="0" cy="0"/>
          <a:chOff x="0" y="0"/>
          <a:chExt cx="0" cy="0"/>
        </a:xfrm>
      </p:grpSpPr>
      <p:pic>
        <p:nvPicPr>
          <p:cNvPr id="947" name="Google Shape;947;p8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948" name="Google Shape;948;p8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12-5-22</a:t>
            </a:r>
            <a:endParaRPr b="1" sz="1600"/>
          </a:p>
        </p:txBody>
      </p:sp>
      <p:sp>
        <p:nvSpPr>
          <p:cNvPr id="949" name="Google Shape;949;p89"/>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950" name="Google Shape;950;p89"/>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The Structure of Matter</a:t>
            </a:r>
            <a:endParaRPr b="1" sz="1600"/>
          </a:p>
        </p:txBody>
      </p:sp>
      <p:sp>
        <p:nvSpPr>
          <p:cNvPr id="951" name="Google Shape;951;p89"/>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952" name="Google Shape;952;p89"/>
          <p:cNvSpPr txBox="1"/>
          <p:nvPr/>
        </p:nvSpPr>
        <p:spPr>
          <a:xfrm>
            <a:off x="2344950" y="2210850"/>
            <a:ext cx="4616100" cy="119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Chemical Vs. Physical Changes Stations Lab </a:t>
            </a:r>
            <a:r>
              <a:rPr lang="en" sz="1600">
                <a:solidFill>
                  <a:srgbClr val="FF0000"/>
                </a:solidFill>
              </a:rPr>
              <a:t>(063)</a:t>
            </a:r>
            <a:r>
              <a:rPr lang="en" sz="1600">
                <a:solidFill>
                  <a:schemeClr val="dk2"/>
                </a:solidFill>
              </a:rPr>
              <a:t>.</a:t>
            </a:r>
            <a:endParaRPr sz="1600">
              <a:solidFill>
                <a:schemeClr val="dk2"/>
              </a:solidFill>
            </a:endParaRPr>
          </a:p>
        </p:txBody>
      </p:sp>
      <p:sp>
        <p:nvSpPr>
          <p:cNvPr id="953" name="Google Shape;953;p89"/>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954" name="Google Shape;954;p89"/>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58" name="Shape 958"/>
        <p:cNvGrpSpPr/>
        <p:nvPr/>
      </p:nvGrpSpPr>
      <p:grpSpPr>
        <a:xfrm>
          <a:off x="0" y="0"/>
          <a:ext cx="0" cy="0"/>
          <a:chOff x="0" y="0"/>
          <a:chExt cx="0" cy="0"/>
        </a:xfrm>
      </p:grpSpPr>
      <p:pic>
        <p:nvPicPr>
          <p:cNvPr id="959" name="Google Shape;959;p9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960" name="Google Shape;960;p9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12-12-22</a:t>
            </a:r>
            <a:endParaRPr b="1" sz="1600"/>
          </a:p>
        </p:txBody>
      </p:sp>
      <p:sp>
        <p:nvSpPr>
          <p:cNvPr id="961" name="Google Shape;961;p90"/>
          <p:cNvSpPr txBox="1"/>
          <p:nvPr>
            <p:ph idx="1" type="body"/>
          </p:nvPr>
        </p:nvSpPr>
        <p:spPr>
          <a:xfrm>
            <a:off x="2262150" y="1129500"/>
            <a:ext cx="49386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the difference between physical and chemical properties of matter.</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962" name="Google Shape;962;p90"/>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Physical vs. Chemical Properties</a:t>
            </a:r>
            <a:endParaRPr b="1" sz="1600"/>
          </a:p>
        </p:txBody>
      </p:sp>
      <p:sp>
        <p:nvSpPr>
          <p:cNvPr id="963" name="Google Shape;963;p90"/>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964" name="Google Shape;964;p90"/>
          <p:cNvSpPr txBox="1"/>
          <p:nvPr/>
        </p:nvSpPr>
        <p:spPr>
          <a:xfrm>
            <a:off x="2344950" y="2210850"/>
            <a:ext cx="4616100" cy="9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#9.</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“Candy Lab” (065A) </a:t>
            </a:r>
            <a:r>
              <a:rPr lang="en" sz="1600">
                <a:solidFill>
                  <a:schemeClr val="dk2"/>
                </a:solidFill>
              </a:rPr>
              <a:t>that is posted in Google Classroom.</a:t>
            </a:r>
            <a:endParaRPr sz="1600">
              <a:solidFill>
                <a:schemeClr val="dk2"/>
              </a:solidFill>
            </a:endParaRPr>
          </a:p>
        </p:txBody>
      </p:sp>
      <p:sp>
        <p:nvSpPr>
          <p:cNvPr id="965" name="Google Shape;965;p90"/>
          <p:cNvSpPr txBox="1"/>
          <p:nvPr/>
        </p:nvSpPr>
        <p:spPr>
          <a:xfrm>
            <a:off x="7670325" y="573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Law of Conservation of Matter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Flammability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Luster</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Phase change</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Solubility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200">
                <a:solidFill>
                  <a:schemeClr val="lt1"/>
                </a:solidFill>
                <a:latin typeface="Calibri"/>
                <a:ea typeface="Calibri"/>
                <a:cs typeface="Calibri"/>
                <a:sym typeface="Calibri"/>
              </a:rPr>
              <a:t>Reactivity</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966" name="Google Shape;966;p90"/>
          <p:cNvSpPr txBox="1"/>
          <p:nvPr/>
        </p:nvSpPr>
        <p:spPr>
          <a:xfrm>
            <a:off x="7670325" y="2571750"/>
            <a:ext cx="14577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06-PS1-4. </a:t>
            </a:r>
            <a:r>
              <a:rPr lang="en" sz="1200">
                <a:solidFill>
                  <a:srgbClr val="FFFFFF"/>
                </a:solidFill>
                <a:latin typeface="Calibri"/>
                <a:ea typeface="Calibri"/>
                <a:cs typeface="Calibri"/>
                <a:sym typeface="Calibri"/>
              </a:rPr>
              <a:t>Physical vs. Chemical Properties in Matter-Students will be able to explain the difference between chemical and physical properties of matter.</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70" name="Shape 970"/>
        <p:cNvGrpSpPr/>
        <p:nvPr/>
      </p:nvGrpSpPr>
      <p:grpSpPr>
        <a:xfrm>
          <a:off x="0" y="0"/>
          <a:ext cx="0" cy="0"/>
          <a:chOff x="0" y="0"/>
          <a:chExt cx="0" cy="0"/>
        </a:xfrm>
      </p:grpSpPr>
      <p:pic>
        <p:nvPicPr>
          <p:cNvPr id="971" name="Google Shape;971;p9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972" name="Google Shape;972;p9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9-27-22</a:t>
            </a:r>
            <a:endParaRPr b="1" sz="1600"/>
          </a:p>
        </p:txBody>
      </p:sp>
      <p:sp>
        <p:nvSpPr>
          <p:cNvPr id="973" name="Google Shape;973;p91"/>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974" name="Google Shape;974;p91"/>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975" name="Google Shape;975;p91"/>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976" name="Google Shape;976;p91"/>
          <p:cNvSpPr txBox="1"/>
          <p:nvPr/>
        </p:nvSpPr>
        <p:spPr>
          <a:xfrm>
            <a:off x="2328600" y="2267000"/>
            <a:ext cx="4636200" cy="1199700"/>
          </a:xfrm>
          <a:prstGeom prst="rect">
            <a:avLst/>
          </a:prstGeom>
          <a:noFill/>
          <a:ln>
            <a:noFill/>
          </a:ln>
        </p:spPr>
        <p:txBody>
          <a:bodyPr anchorCtr="0" anchor="t" bIns="91425" lIns="91425" spcFirstLastPara="1" rIns="91425" wrap="square" tIns="91425">
            <a:noAutofit/>
          </a:bodyPr>
          <a:lstStyle/>
          <a:p>
            <a:pPr indent="-311150" lvl="0" marL="457200" rtl="0" algn="l">
              <a:lnSpc>
                <a:spcPct val="115000"/>
              </a:lnSpc>
              <a:spcBef>
                <a:spcPts val="0"/>
              </a:spcBef>
              <a:spcAft>
                <a:spcPts val="0"/>
              </a:spcAft>
              <a:buClr>
                <a:schemeClr val="dk2"/>
              </a:buClr>
              <a:buSzPts val="1300"/>
              <a:buAutoNum type="arabicPeriod"/>
            </a:pPr>
            <a:r>
              <a:rPr lang="en" sz="1300">
                <a:solidFill>
                  <a:schemeClr val="dk2"/>
                </a:solidFill>
              </a:rPr>
              <a:t>Do Bell Ringer #6.</a:t>
            </a:r>
            <a:endParaRPr sz="1300">
              <a:solidFill>
                <a:schemeClr val="dk2"/>
              </a:solidFill>
            </a:endParaRPr>
          </a:p>
          <a:p>
            <a:pPr indent="-311150" lvl="0" marL="457200" rtl="0" algn="l">
              <a:lnSpc>
                <a:spcPct val="115000"/>
              </a:lnSpc>
              <a:spcBef>
                <a:spcPts val="0"/>
              </a:spcBef>
              <a:spcAft>
                <a:spcPts val="0"/>
              </a:spcAft>
              <a:buClr>
                <a:schemeClr val="dk2"/>
              </a:buClr>
              <a:buSzPts val="1300"/>
              <a:buAutoNum type="arabicPeriod"/>
            </a:pPr>
            <a:r>
              <a:rPr lang="en" sz="1300">
                <a:solidFill>
                  <a:schemeClr val="dk2"/>
                </a:solidFill>
              </a:rPr>
              <a:t>Students will review for the Space test by playing the </a:t>
            </a:r>
            <a:r>
              <a:rPr lang="en" sz="1300">
                <a:solidFill>
                  <a:srgbClr val="FF0000"/>
                </a:solidFill>
              </a:rPr>
              <a:t>Space Jeopardy</a:t>
            </a:r>
            <a:r>
              <a:rPr lang="en" sz="1300">
                <a:solidFill>
                  <a:schemeClr val="dk2"/>
                </a:solidFill>
              </a:rPr>
              <a:t> </a:t>
            </a:r>
            <a:r>
              <a:rPr lang="en" sz="1300">
                <a:solidFill>
                  <a:srgbClr val="FF0000"/>
                </a:solidFill>
              </a:rPr>
              <a:t>(031)</a:t>
            </a:r>
            <a:r>
              <a:rPr lang="en" sz="1300">
                <a:solidFill>
                  <a:schemeClr val="dk2"/>
                </a:solidFill>
              </a:rPr>
              <a:t> review game during class.</a:t>
            </a:r>
            <a:endParaRPr sz="1300">
              <a:solidFill>
                <a:schemeClr val="dk2"/>
              </a:solidFill>
            </a:endParaRPr>
          </a:p>
          <a:p>
            <a:pPr indent="-311150" lvl="0" marL="457200" rtl="0" algn="l">
              <a:lnSpc>
                <a:spcPct val="115000"/>
              </a:lnSpc>
              <a:spcBef>
                <a:spcPts val="0"/>
              </a:spcBef>
              <a:spcAft>
                <a:spcPts val="0"/>
              </a:spcAft>
              <a:buClr>
                <a:schemeClr val="dk2"/>
              </a:buClr>
              <a:buSzPts val="1300"/>
              <a:buAutoNum type="arabicPeriod"/>
            </a:pPr>
            <a:r>
              <a:rPr lang="en" sz="1300">
                <a:solidFill>
                  <a:schemeClr val="dk2"/>
                </a:solidFill>
              </a:rPr>
              <a:t>Students who are absent will hit submit in GC, when they have reviewed the entire game.</a:t>
            </a:r>
            <a:endParaRPr sz="1300">
              <a:solidFill>
                <a:schemeClr val="dk2"/>
              </a:solidFill>
            </a:endParaRPr>
          </a:p>
        </p:txBody>
      </p:sp>
      <p:sp>
        <p:nvSpPr>
          <p:cNvPr id="977" name="Google Shape;977;p91"/>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978" name="Google Shape;978;p91"/>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26" name="Google Shape;126;p2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8-17-23</a:t>
            </a:r>
            <a:endParaRPr b="1" sz="1600"/>
          </a:p>
        </p:txBody>
      </p:sp>
      <p:sp>
        <p:nvSpPr>
          <p:cNvPr id="127" name="Google Shape;127;p20"/>
          <p:cNvSpPr txBox="1"/>
          <p:nvPr>
            <p:ph idx="1" type="body"/>
          </p:nvPr>
        </p:nvSpPr>
        <p:spPr>
          <a:xfrm>
            <a:off x="2262150" y="1129500"/>
            <a:ext cx="47691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b="1" lang="en"/>
              <a:t> </a:t>
            </a:r>
            <a:r>
              <a:rPr i="1" lang="en" sz="1300">
                <a:solidFill>
                  <a:schemeClr val="dk1"/>
                </a:solidFill>
              </a:rPr>
              <a:t>I can explain why it is important to use a standard system of measurement.</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28" name="Google Shape;128;p20"/>
          <p:cNvSpPr txBox="1"/>
          <p:nvPr>
            <p:ph idx="1" type="body"/>
          </p:nvPr>
        </p:nvSpPr>
        <p:spPr>
          <a:xfrm>
            <a:off x="2266200" y="771150"/>
            <a:ext cx="47691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Intro to Science-Metric Measurement</a:t>
            </a:r>
            <a:endParaRPr b="1" sz="1600"/>
          </a:p>
        </p:txBody>
      </p:sp>
      <p:sp>
        <p:nvSpPr>
          <p:cNvPr id="129" name="Google Shape;129;p20"/>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30" name="Google Shape;130;p20"/>
          <p:cNvSpPr txBox="1"/>
          <p:nvPr/>
        </p:nvSpPr>
        <p:spPr>
          <a:xfrm>
            <a:off x="2423100" y="2111100"/>
            <a:ext cx="4484400" cy="169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1. Do BellRinger #6.</a:t>
            </a:r>
            <a:endParaRPr sz="1200"/>
          </a:p>
          <a:p>
            <a:pPr indent="0" lvl="0" marL="0" rtl="0" algn="l">
              <a:spcBef>
                <a:spcPts val="0"/>
              </a:spcBef>
              <a:spcAft>
                <a:spcPts val="0"/>
              </a:spcAft>
              <a:buNone/>
            </a:pPr>
            <a:r>
              <a:rPr lang="en" sz="1200"/>
              <a:t>2. </a:t>
            </a:r>
            <a:r>
              <a:rPr lang="en" sz="1200"/>
              <a:t>Students complete the </a:t>
            </a:r>
            <a:r>
              <a:rPr lang="en" sz="1200">
                <a:solidFill>
                  <a:srgbClr val="FF0000"/>
                </a:solidFill>
              </a:rPr>
              <a:t>Metric Note taking worksheet (006) using Kami in GC.</a:t>
            </a:r>
            <a:endParaRPr sz="1200">
              <a:solidFill>
                <a:srgbClr val="FF0000"/>
              </a:solidFill>
            </a:endParaRPr>
          </a:p>
          <a:p>
            <a:pPr indent="0" lvl="0" marL="0" rtl="0" algn="l">
              <a:spcBef>
                <a:spcPts val="0"/>
              </a:spcBef>
              <a:spcAft>
                <a:spcPts val="0"/>
              </a:spcAft>
              <a:buNone/>
            </a:pPr>
            <a:r>
              <a:rPr lang="en" sz="1200">
                <a:solidFill>
                  <a:schemeClr val="dk1"/>
                </a:solidFill>
              </a:rPr>
              <a:t>3. Students will watch the attached measurement video clip: Vintage “Metric Act”Clip: </a:t>
            </a:r>
            <a:r>
              <a:rPr lang="en" sz="1200" u="sng">
                <a:solidFill>
                  <a:srgbClr val="1155CC"/>
                </a:solidFill>
                <a:hlinkClick r:id="rId4">
                  <a:extLst>
                    <a:ext uri="{A12FA001-AC4F-418D-AE19-62706E023703}">
                      <ahyp:hlinkClr val="tx"/>
                    </a:ext>
                  </a:extLst>
                </a:hlinkClick>
              </a:rPr>
              <a:t>https://www.youtube.com/watch?v=RNoSa1onrW4</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p:txBody>
      </p:sp>
      <p:sp>
        <p:nvSpPr>
          <p:cNvPr id="131" name="Google Shape;131;p20"/>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a:solidFill>
                  <a:srgbClr val="FFFFFF"/>
                </a:solidFill>
                <a:latin typeface="Calibri"/>
                <a:ea typeface="Calibri"/>
                <a:cs typeface="Calibri"/>
                <a:sym typeface="Calibri"/>
              </a:rPr>
              <a:t>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independent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control setup</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constant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standard unit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metric system</a:t>
            </a:r>
            <a:endParaRPr>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82" name="Shape 982"/>
        <p:cNvGrpSpPr/>
        <p:nvPr/>
      </p:nvGrpSpPr>
      <p:grpSpPr>
        <a:xfrm>
          <a:off x="0" y="0"/>
          <a:ext cx="0" cy="0"/>
          <a:chOff x="0" y="0"/>
          <a:chExt cx="0" cy="0"/>
        </a:xfrm>
      </p:grpSpPr>
      <p:pic>
        <p:nvPicPr>
          <p:cNvPr id="983" name="Google Shape;983;p92"/>
          <p:cNvPicPr preferRelativeResize="0"/>
          <p:nvPr/>
        </p:nvPicPr>
        <p:blipFill rotWithShape="1">
          <a:blip r:embed="rId3">
            <a:alphaModFix/>
          </a:blip>
          <a:srcRect b="9820" l="0" r="0" t="0"/>
          <a:stretch/>
        </p:blipFill>
        <p:spPr>
          <a:xfrm>
            <a:off x="1051275" y="-69900"/>
            <a:ext cx="6979575" cy="5083574"/>
          </a:xfrm>
          <a:prstGeom prst="rect">
            <a:avLst/>
          </a:prstGeom>
          <a:noFill/>
          <a:ln>
            <a:noFill/>
          </a:ln>
        </p:spPr>
      </p:pic>
      <p:sp>
        <p:nvSpPr>
          <p:cNvPr id="984" name="Google Shape;984;p9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9-28-22</a:t>
            </a:r>
            <a:endParaRPr b="1" sz="1600"/>
          </a:p>
        </p:txBody>
      </p:sp>
      <p:sp>
        <p:nvSpPr>
          <p:cNvPr id="985" name="Google Shape;985;p92"/>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986" name="Google Shape;986;p92"/>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987" name="Google Shape;987;p92"/>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988" name="Google Shape;988;p92"/>
          <p:cNvSpPr txBox="1"/>
          <p:nvPr/>
        </p:nvSpPr>
        <p:spPr>
          <a:xfrm>
            <a:off x="2175575" y="2022850"/>
            <a:ext cx="4606200" cy="7107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2"/>
              </a:buClr>
              <a:buSzPts val="1600"/>
              <a:buAutoNum type="arabicPeriod"/>
            </a:pPr>
            <a:r>
              <a:rPr lang="en" sz="1600">
                <a:solidFill>
                  <a:schemeClr val="dk2"/>
                </a:solidFill>
              </a:rPr>
              <a:t>Do Bell Ringer #2.</a:t>
            </a:r>
            <a:endParaRPr sz="1600">
              <a:solidFill>
                <a:schemeClr val="dk2"/>
              </a:solidFill>
            </a:endParaRPr>
          </a:p>
          <a:p>
            <a:pPr indent="-330200" lvl="0" marL="457200" rtl="0" algn="l">
              <a:lnSpc>
                <a:spcPct val="115000"/>
              </a:lnSpc>
              <a:spcBef>
                <a:spcPts val="0"/>
              </a:spcBef>
              <a:spcAft>
                <a:spcPts val="0"/>
              </a:spcAft>
              <a:buClr>
                <a:schemeClr val="dk2"/>
              </a:buClr>
              <a:buSzPts val="1600"/>
              <a:buAutoNum type="arabicPeriod"/>
            </a:pPr>
            <a:r>
              <a:rPr lang="en" sz="1600">
                <a:solidFill>
                  <a:schemeClr val="dk2"/>
                </a:solidFill>
              </a:rPr>
              <a:t>Students will watch movie clips from the movie </a:t>
            </a:r>
            <a:r>
              <a:rPr lang="en" sz="1600">
                <a:solidFill>
                  <a:srgbClr val="FF0000"/>
                </a:solidFill>
              </a:rPr>
              <a:t>“The Martian” (034)</a:t>
            </a:r>
            <a:r>
              <a:rPr lang="en" sz="1600">
                <a:solidFill>
                  <a:schemeClr val="dk2"/>
                </a:solidFill>
              </a:rPr>
              <a:t> and answer questions about similarities and differences that real Mars missions will face.</a:t>
            </a:r>
            <a:endParaRPr sz="1600">
              <a:solidFill>
                <a:schemeClr val="dk2"/>
              </a:solidFill>
            </a:endParaRPr>
          </a:p>
        </p:txBody>
      </p:sp>
      <p:sp>
        <p:nvSpPr>
          <p:cNvPr id="989" name="Google Shape;989;p92"/>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990" name="Google Shape;990;p92"/>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994" name="Shape 994"/>
        <p:cNvGrpSpPr/>
        <p:nvPr/>
      </p:nvGrpSpPr>
      <p:grpSpPr>
        <a:xfrm>
          <a:off x="0" y="0"/>
          <a:ext cx="0" cy="0"/>
          <a:chOff x="0" y="0"/>
          <a:chExt cx="0" cy="0"/>
        </a:xfrm>
      </p:grpSpPr>
      <p:pic>
        <p:nvPicPr>
          <p:cNvPr id="995" name="Google Shape;995;p93"/>
          <p:cNvPicPr preferRelativeResize="0"/>
          <p:nvPr/>
        </p:nvPicPr>
        <p:blipFill rotWithShape="1">
          <a:blip r:embed="rId3">
            <a:alphaModFix/>
          </a:blip>
          <a:srcRect b="9820" l="0" r="0" t="0"/>
          <a:stretch/>
        </p:blipFill>
        <p:spPr>
          <a:xfrm>
            <a:off x="1051275" y="-69900"/>
            <a:ext cx="6591325" cy="5083574"/>
          </a:xfrm>
          <a:prstGeom prst="rect">
            <a:avLst/>
          </a:prstGeom>
          <a:noFill/>
          <a:ln>
            <a:noFill/>
          </a:ln>
        </p:spPr>
      </p:pic>
      <p:sp>
        <p:nvSpPr>
          <p:cNvPr id="996" name="Google Shape;996;p9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9-29-22</a:t>
            </a:r>
            <a:endParaRPr b="1" sz="1600"/>
          </a:p>
        </p:txBody>
      </p:sp>
      <p:sp>
        <p:nvSpPr>
          <p:cNvPr id="997" name="Google Shape;997;p93"/>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998" name="Google Shape;998;p93"/>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999" name="Google Shape;999;p93"/>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000" name="Google Shape;1000;p93"/>
          <p:cNvSpPr txBox="1"/>
          <p:nvPr/>
        </p:nvSpPr>
        <p:spPr>
          <a:xfrm>
            <a:off x="2262150" y="2116525"/>
            <a:ext cx="4869300" cy="7107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Do Bell Ringer #11.</a:t>
            </a:r>
            <a:endParaRPr sz="1500">
              <a:solidFill>
                <a:schemeClr val="dk2"/>
              </a:solidFill>
            </a:endParaRPr>
          </a:p>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Students will listen to the book “Counting on Katharine” about the woman who helped to save the Apollo 12 mission using math.</a:t>
            </a:r>
            <a:endParaRPr sz="1500">
              <a:solidFill>
                <a:schemeClr val="dk2"/>
              </a:solidFill>
            </a:endParaRPr>
          </a:p>
          <a:p>
            <a:pPr indent="-311150" lvl="0" marL="457200" rtl="0" algn="l">
              <a:lnSpc>
                <a:spcPct val="115000"/>
              </a:lnSpc>
              <a:spcBef>
                <a:spcPts val="0"/>
              </a:spcBef>
              <a:spcAft>
                <a:spcPts val="0"/>
              </a:spcAft>
              <a:buClr>
                <a:schemeClr val="dk2"/>
              </a:buClr>
              <a:buSzPts val="1300"/>
              <a:buAutoNum type="arabicPeriod"/>
            </a:pPr>
            <a:r>
              <a:rPr lang="en" sz="1500">
                <a:solidFill>
                  <a:schemeClr val="dk2"/>
                </a:solidFill>
              </a:rPr>
              <a:t>Students will complete the </a:t>
            </a:r>
            <a:r>
              <a:rPr lang="en" sz="1500">
                <a:solidFill>
                  <a:srgbClr val="FF0000"/>
                </a:solidFill>
              </a:rPr>
              <a:t>Space Activity (033) </a:t>
            </a:r>
            <a:r>
              <a:rPr lang="en" sz="1500">
                <a:solidFill>
                  <a:schemeClr val="dk2"/>
                </a:solidFill>
              </a:rPr>
              <a:t>posted in GC. </a:t>
            </a:r>
            <a:endParaRPr sz="1500">
              <a:solidFill>
                <a:schemeClr val="dk2"/>
              </a:solidFill>
            </a:endParaRPr>
          </a:p>
        </p:txBody>
      </p:sp>
      <p:sp>
        <p:nvSpPr>
          <p:cNvPr id="1001" name="Google Shape;1001;p93"/>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002" name="Google Shape;1002;p93"/>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06" name="Shape 1006"/>
        <p:cNvGrpSpPr/>
        <p:nvPr/>
      </p:nvGrpSpPr>
      <p:grpSpPr>
        <a:xfrm>
          <a:off x="0" y="0"/>
          <a:ext cx="0" cy="0"/>
          <a:chOff x="0" y="0"/>
          <a:chExt cx="0" cy="0"/>
        </a:xfrm>
      </p:grpSpPr>
      <p:pic>
        <p:nvPicPr>
          <p:cNvPr id="1007" name="Google Shape;1007;p9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008" name="Google Shape;1008;p9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9-30-22</a:t>
            </a:r>
            <a:endParaRPr b="1" sz="1600"/>
          </a:p>
        </p:txBody>
      </p:sp>
      <p:sp>
        <p:nvSpPr>
          <p:cNvPr id="1009" name="Google Shape;1009;p94"/>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gravity affects the motions of the Earth, sun, and moon.</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010" name="Google Shape;1010;p94"/>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Space Systems-Earth, Sun, Moon</a:t>
            </a:r>
            <a:endParaRPr b="1" sz="1600"/>
          </a:p>
        </p:txBody>
      </p:sp>
      <p:sp>
        <p:nvSpPr>
          <p:cNvPr id="1011" name="Google Shape;1011;p94"/>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012" name="Google Shape;1012;p94"/>
          <p:cNvSpPr txBox="1"/>
          <p:nvPr/>
        </p:nvSpPr>
        <p:spPr>
          <a:xfrm>
            <a:off x="2395150" y="2210850"/>
            <a:ext cx="4419300" cy="11025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Do/Check the Space TEST REVIEW worksheet,</a:t>
            </a:r>
            <a:endParaRPr sz="1500">
              <a:solidFill>
                <a:schemeClr val="dk2"/>
              </a:solidFill>
            </a:endParaRPr>
          </a:p>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Students will review take the </a:t>
            </a:r>
            <a:r>
              <a:rPr lang="en" sz="1500">
                <a:solidFill>
                  <a:srgbClr val="FF0000"/>
                </a:solidFill>
              </a:rPr>
              <a:t>Space test (032) </a:t>
            </a:r>
            <a:r>
              <a:rPr lang="en" sz="1500">
                <a:solidFill>
                  <a:schemeClr val="dk2"/>
                </a:solidFill>
              </a:rPr>
              <a:t>posted in GC as a Google Form.</a:t>
            </a:r>
            <a:endParaRPr sz="1500">
              <a:solidFill>
                <a:schemeClr val="dk2"/>
              </a:solidFill>
            </a:endParaRPr>
          </a:p>
        </p:txBody>
      </p:sp>
      <p:sp>
        <p:nvSpPr>
          <p:cNvPr id="1013" name="Google Shape;1013;p94"/>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nebula</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rotation revolution</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orbit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solar system</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planet</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galaxy</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014" name="Google Shape;1014;p94"/>
          <p:cNvSpPr txBox="1"/>
          <p:nvPr/>
        </p:nvSpPr>
        <p:spPr>
          <a:xfrm>
            <a:off x="7759400" y="2571750"/>
            <a:ext cx="1214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06-ESS1-3. </a:t>
            </a:r>
            <a:r>
              <a:rPr lang="en" sz="1200">
                <a:solidFill>
                  <a:srgbClr val="FFFFFF"/>
                </a:solidFill>
                <a:latin typeface="Calibri"/>
                <a:ea typeface="Calibri"/>
                <a:cs typeface="Calibri"/>
                <a:sym typeface="Calibri"/>
              </a:rPr>
              <a:t>Students will analyze and interpret data to determine scale properties of objects in the solar system.  </a:t>
            </a: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18" name="Shape 1018"/>
        <p:cNvGrpSpPr/>
        <p:nvPr/>
      </p:nvGrpSpPr>
      <p:grpSpPr>
        <a:xfrm>
          <a:off x="0" y="0"/>
          <a:ext cx="0" cy="0"/>
          <a:chOff x="0" y="0"/>
          <a:chExt cx="0" cy="0"/>
        </a:xfrm>
      </p:grpSpPr>
      <p:pic>
        <p:nvPicPr>
          <p:cNvPr id="1019" name="Google Shape;1019;p9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020" name="Google Shape;1020;p95"/>
          <p:cNvSpPr txBox="1"/>
          <p:nvPr>
            <p:ph idx="1" type="body"/>
          </p:nvPr>
        </p:nvSpPr>
        <p:spPr>
          <a:xfrm>
            <a:off x="2266200" y="418950"/>
            <a:ext cx="36966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10-3-22      FIELD TRIP</a:t>
            </a:r>
            <a:endParaRPr b="1" sz="1600"/>
          </a:p>
        </p:txBody>
      </p:sp>
      <p:sp>
        <p:nvSpPr>
          <p:cNvPr id="1021" name="Google Shape;1021;p95"/>
          <p:cNvSpPr txBox="1"/>
          <p:nvPr>
            <p:ph idx="1" type="body"/>
          </p:nvPr>
        </p:nvSpPr>
        <p:spPr>
          <a:xfrm>
            <a:off x="2259300" y="1111050"/>
            <a:ext cx="4787400" cy="9150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a:t>
            </a:r>
            <a:r>
              <a:rPr i="1" lang="en" sz="1400">
                <a:solidFill>
                  <a:schemeClr val="dk1"/>
                </a:solidFill>
                <a:latin typeface="Calibri"/>
                <a:ea typeface="Calibri"/>
                <a:cs typeface="Calibri"/>
                <a:sym typeface="Calibri"/>
              </a:rPr>
              <a:t> I can explain how the distribution of fossils &amp; rocks, continental shapes, and seafloor structures provide evidence of past plate motions.</a:t>
            </a:r>
            <a:endParaRPr i="1" sz="1400">
              <a:solidFill>
                <a:schemeClr val="dk1"/>
              </a:solidFill>
              <a:latin typeface="Calibri"/>
              <a:ea typeface="Calibri"/>
              <a:cs typeface="Calibri"/>
              <a:sym typeface="Calibri"/>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022" name="Google Shape;1022;p95"/>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Plate Tectonics</a:t>
            </a:r>
            <a:endParaRPr b="1" sz="1600"/>
          </a:p>
        </p:txBody>
      </p:sp>
      <p:sp>
        <p:nvSpPr>
          <p:cNvPr id="1023" name="Google Shape;1023;p95"/>
          <p:cNvSpPr txBox="1"/>
          <p:nvPr>
            <p:ph idx="1" type="body"/>
          </p:nvPr>
        </p:nvSpPr>
        <p:spPr>
          <a:xfrm>
            <a:off x="2291100" y="1920425"/>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024" name="Google Shape;1024;p95"/>
          <p:cNvSpPr txBox="1"/>
          <p:nvPr/>
        </p:nvSpPr>
        <p:spPr>
          <a:xfrm>
            <a:off x="2344950" y="2260325"/>
            <a:ext cx="4616100" cy="1173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300">
                <a:solidFill>
                  <a:schemeClr val="dk2"/>
                </a:solidFill>
              </a:rPr>
              <a:t>1. Students will go on a field trip to the largest fossil bed in North America, Fall of the Ohio.</a:t>
            </a:r>
            <a:endParaRPr sz="1300">
              <a:solidFill>
                <a:schemeClr val="dk2"/>
              </a:solidFill>
            </a:endParaRPr>
          </a:p>
          <a:p>
            <a:pPr indent="0" lvl="0" marL="0" rtl="0" algn="l">
              <a:lnSpc>
                <a:spcPct val="115000"/>
              </a:lnSpc>
              <a:spcBef>
                <a:spcPts val="0"/>
              </a:spcBef>
              <a:spcAft>
                <a:spcPts val="0"/>
              </a:spcAft>
              <a:buNone/>
            </a:pPr>
            <a:r>
              <a:rPr lang="en" sz="1300">
                <a:solidFill>
                  <a:schemeClr val="dk2"/>
                </a:solidFill>
              </a:rPr>
              <a:t>2. Students will learn about the different types of fossils that are found in our area and why they are common here.</a:t>
            </a:r>
            <a:endParaRPr sz="1300">
              <a:solidFill>
                <a:schemeClr val="dk2"/>
              </a:solidFill>
            </a:endParaRPr>
          </a:p>
        </p:txBody>
      </p:sp>
      <p:sp>
        <p:nvSpPr>
          <p:cNvPr id="1025" name="Google Shape;1025;p95"/>
          <p:cNvSpPr txBox="1"/>
          <p:nvPr/>
        </p:nvSpPr>
        <p:spPr>
          <a:xfrm>
            <a:off x="7670325" y="247800"/>
            <a:ext cx="1370100" cy="19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rPr>
              <a:t>Vocabulary:</a:t>
            </a:r>
            <a:endParaRPr b="1" sz="1200">
              <a:solidFill>
                <a:srgbClr val="FFFFFF"/>
              </a:solidFill>
            </a:endParaRPr>
          </a:p>
          <a:p>
            <a:pPr indent="0" lvl="0" marL="0" rtl="0" algn="l">
              <a:spcBef>
                <a:spcPts val="0"/>
              </a:spcBef>
              <a:spcAft>
                <a:spcPts val="0"/>
              </a:spcAft>
              <a:buNone/>
            </a:pPr>
            <a:r>
              <a:rPr lang="en" sz="1200">
                <a:solidFill>
                  <a:srgbClr val="FFFFFF"/>
                </a:solidFill>
                <a:latin typeface="Calibri"/>
                <a:ea typeface="Calibri"/>
                <a:cs typeface="Calibri"/>
                <a:sym typeface="Calibri"/>
              </a:rPr>
              <a:t>Constructive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Destructive forces</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Absolute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Relative dating</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Mold fossil</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Law of Superposition</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lang="en" sz="1200">
                <a:solidFill>
                  <a:srgbClr val="FFFFFF"/>
                </a:solidFill>
                <a:latin typeface="Calibri"/>
                <a:ea typeface="Calibri"/>
                <a:cs typeface="Calibri"/>
                <a:sym typeface="Calibri"/>
              </a:rPr>
              <a:t>Uniformitarianism</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026" name="Google Shape;1026;p95"/>
          <p:cNvSpPr txBox="1"/>
          <p:nvPr/>
        </p:nvSpPr>
        <p:spPr>
          <a:xfrm>
            <a:off x="7670325" y="2135475"/>
            <a:ext cx="1370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lt1"/>
                </a:solidFill>
                <a:latin typeface="Calibri"/>
                <a:ea typeface="Calibri"/>
                <a:cs typeface="Calibri"/>
                <a:sym typeface="Calibri"/>
              </a:rPr>
              <a:t>06-EES2-3-Plate Tectonics-</a:t>
            </a:r>
            <a:r>
              <a:rPr lang="en" sz="1200">
                <a:solidFill>
                  <a:schemeClr val="lt1"/>
                </a:solidFill>
                <a:latin typeface="Calibri"/>
                <a:ea typeface="Calibri"/>
                <a:cs typeface="Calibri"/>
                <a:sym typeface="Calibri"/>
              </a:rPr>
              <a:t>Students will analyze and interpret data to explain how the distribution of fossils &amp; rocks, continental shapes, and seafloor structures provide evidence of past plate motions.</a:t>
            </a:r>
            <a:endParaRPr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30" name="Shape 1030"/>
        <p:cNvGrpSpPr/>
        <p:nvPr/>
      </p:nvGrpSpPr>
      <p:grpSpPr>
        <a:xfrm>
          <a:off x="0" y="0"/>
          <a:ext cx="0" cy="0"/>
          <a:chOff x="0" y="0"/>
          <a:chExt cx="0" cy="0"/>
        </a:xfrm>
      </p:grpSpPr>
      <p:pic>
        <p:nvPicPr>
          <p:cNvPr id="1031" name="Google Shape;1031;p9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032" name="Google Shape;1032;p9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10-4-22</a:t>
            </a:r>
            <a:endParaRPr b="1" sz="1600"/>
          </a:p>
        </p:txBody>
      </p:sp>
      <p:sp>
        <p:nvSpPr>
          <p:cNvPr id="1033" name="Google Shape;1033;p96"/>
          <p:cNvSpPr txBox="1"/>
          <p:nvPr>
            <p:ph idx="1" type="body"/>
          </p:nvPr>
        </p:nvSpPr>
        <p:spPr>
          <a:xfrm>
            <a:off x="2262150" y="1129500"/>
            <a:ext cx="4769100" cy="824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034" name="Google Shape;1034;p96"/>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1035" name="Google Shape;1035;p96"/>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036" name="Google Shape;1036;p96"/>
          <p:cNvSpPr txBox="1"/>
          <p:nvPr/>
        </p:nvSpPr>
        <p:spPr>
          <a:xfrm>
            <a:off x="2395150" y="2210850"/>
            <a:ext cx="4769100" cy="11247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Do Bell Ringer #7.</a:t>
            </a:r>
            <a:endParaRPr sz="1500">
              <a:solidFill>
                <a:schemeClr val="dk2"/>
              </a:solidFill>
            </a:endParaRPr>
          </a:p>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Students will complete the </a:t>
            </a:r>
            <a:r>
              <a:rPr lang="en" sz="1500">
                <a:solidFill>
                  <a:srgbClr val="FF0000"/>
                </a:solidFill>
              </a:rPr>
              <a:t>Doodles Force &amp; Motion Vocabulary sheet-part 1 (035)</a:t>
            </a:r>
            <a:r>
              <a:rPr lang="en" sz="1500">
                <a:solidFill>
                  <a:schemeClr val="dk2"/>
                </a:solidFill>
              </a:rPr>
              <a:t>, while watching the Doodles PPT.</a:t>
            </a:r>
            <a:endParaRPr sz="1500">
              <a:solidFill>
                <a:schemeClr val="dk2"/>
              </a:solidFill>
            </a:endParaRPr>
          </a:p>
          <a:p>
            <a:pPr indent="0" lvl="0" marL="0" rtl="0" algn="l">
              <a:lnSpc>
                <a:spcPct val="115000"/>
              </a:lnSpc>
              <a:spcBef>
                <a:spcPts val="0"/>
              </a:spcBef>
              <a:spcAft>
                <a:spcPts val="0"/>
              </a:spcAft>
              <a:buNone/>
            </a:pPr>
            <a:r>
              <a:t/>
            </a:r>
            <a:endParaRPr sz="1500">
              <a:solidFill>
                <a:schemeClr val="dk2"/>
              </a:solidFill>
            </a:endParaRPr>
          </a:p>
        </p:txBody>
      </p:sp>
      <p:sp>
        <p:nvSpPr>
          <p:cNvPr id="1037" name="Google Shape;1037;p96"/>
          <p:cNvSpPr txBox="1"/>
          <p:nvPr/>
        </p:nvSpPr>
        <p:spPr>
          <a:xfrm>
            <a:off x="7714475" y="9885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038" name="Google Shape;1038;p96"/>
          <p:cNvSpPr txBox="1"/>
          <p:nvPr/>
        </p:nvSpPr>
        <p:spPr>
          <a:xfrm>
            <a:off x="7714475" y="2303475"/>
            <a:ext cx="13620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42" name="Shape 1042"/>
        <p:cNvGrpSpPr/>
        <p:nvPr/>
      </p:nvGrpSpPr>
      <p:grpSpPr>
        <a:xfrm>
          <a:off x="0" y="0"/>
          <a:ext cx="0" cy="0"/>
          <a:chOff x="0" y="0"/>
          <a:chExt cx="0" cy="0"/>
        </a:xfrm>
      </p:grpSpPr>
      <p:pic>
        <p:nvPicPr>
          <p:cNvPr id="1043" name="Google Shape;1043;p9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044" name="Google Shape;1044;p9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10-5-22</a:t>
            </a:r>
            <a:endParaRPr b="1" sz="1600"/>
          </a:p>
        </p:txBody>
      </p:sp>
      <p:sp>
        <p:nvSpPr>
          <p:cNvPr id="1045" name="Google Shape;1045;p97"/>
          <p:cNvSpPr txBox="1"/>
          <p:nvPr>
            <p:ph idx="1" type="body"/>
          </p:nvPr>
        </p:nvSpPr>
        <p:spPr>
          <a:xfrm>
            <a:off x="2262150" y="1129500"/>
            <a:ext cx="4769100" cy="824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046" name="Google Shape;1046;p97"/>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1047" name="Google Shape;1047;p97"/>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048" name="Google Shape;1048;p97"/>
          <p:cNvSpPr txBox="1"/>
          <p:nvPr/>
        </p:nvSpPr>
        <p:spPr>
          <a:xfrm>
            <a:off x="2121850" y="2179950"/>
            <a:ext cx="4909500" cy="11247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2"/>
              </a:buClr>
              <a:buSzPts val="1500"/>
              <a:buAutoNum type="arabicPeriod"/>
            </a:pPr>
            <a:r>
              <a:rPr lang="en" sz="1800">
                <a:solidFill>
                  <a:schemeClr val="dk2"/>
                </a:solidFill>
              </a:rPr>
              <a:t>Do</a:t>
            </a:r>
            <a:r>
              <a:rPr lang="en" sz="1500">
                <a:solidFill>
                  <a:schemeClr val="dk2"/>
                </a:solidFill>
              </a:rPr>
              <a:t> </a:t>
            </a:r>
            <a:r>
              <a:rPr lang="en" sz="1800">
                <a:solidFill>
                  <a:schemeClr val="dk2"/>
                </a:solidFill>
              </a:rPr>
              <a:t>Bell Ringer #4.</a:t>
            </a:r>
            <a:endParaRPr sz="1800">
              <a:solidFill>
                <a:schemeClr val="dk2"/>
              </a:solidFill>
            </a:endParaRPr>
          </a:p>
          <a:p>
            <a:pPr indent="-342900" lvl="0" marL="457200" rtl="0" algn="l">
              <a:lnSpc>
                <a:spcPct val="115000"/>
              </a:lnSpc>
              <a:spcBef>
                <a:spcPts val="0"/>
              </a:spcBef>
              <a:spcAft>
                <a:spcPts val="0"/>
              </a:spcAft>
              <a:buClr>
                <a:schemeClr val="dk2"/>
              </a:buClr>
              <a:buSzPts val="1800"/>
              <a:buAutoNum type="arabicPeriod"/>
            </a:pPr>
            <a:r>
              <a:rPr lang="en" sz="1800">
                <a:solidFill>
                  <a:schemeClr val="dk2"/>
                </a:solidFill>
              </a:rPr>
              <a:t>Students will complete the </a:t>
            </a:r>
            <a:r>
              <a:rPr lang="en" sz="1800">
                <a:solidFill>
                  <a:srgbClr val="FF0000"/>
                </a:solidFill>
              </a:rPr>
              <a:t>Doodles Force &amp; Motion Vocabulary sheet-part 2 (036)</a:t>
            </a:r>
            <a:r>
              <a:rPr lang="en" sz="1800">
                <a:solidFill>
                  <a:schemeClr val="dk2"/>
                </a:solidFill>
              </a:rPr>
              <a:t>.</a:t>
            </a:r>
            <a:endParaRPr sz="1800">
              <a:solidFill>
                <a:schemeClr val="dk2"/>
              </a:solidFill>
            </a:endParaRPr>
          </a:p>
          <a:p>
            <a:pPr indent="0" lvl="0" marL="457200" rtl="0" algn="l">
              <a:lnSpc>
                <a:spcPct val="115000"/>
              </a:lnSpc>
              <a:spcBef>
                <a:spcPts val="0"/>
              </a:spcBef>
              <a:spcAft>
                <a:spcPts val="0"/>
              </a:spcAft>
              <a:buNone/>
            </a:pPr>
            <a:r>
              <a:t/>
            </a:r>
            <a:endParaRPr sz="1800">
              <a:solidFill>
                <a:schemeClr val="dk2"/>
              </a:solidFill>
            </a:endParaRPr>
          </a:p>
        </p:txBody>
      </p:sp>
      <p:sp>
        <p:nvSpPr>
          <p:cNvPr id="1049" name="Google Shape;1049;p97"/>
          <p:cNvSpPr txBox="1"/>
          <p:nvPr/>
        </p:nvSpPr>
        <p:spPr>
          <a:xfrm>
            <a:off x="7714475" y="9885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050" name="Google Shape;1050;p97"/>
          <p:cNvSpPr txBox="1"/>
          <p:nvPr/>
        </p:nvSpPr>
        <p:spPr>
          <a:xfrm>
            <a:off x="7714475" y="2303475"/>
            <a:ext cx="13620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54" name="Shape 1054"/>
        <p:cNvGrpSpPr/>
        <p:nvPr/>
      </p:nvGrpSpPr>
      <p:grpSpPr>
        <a:xfrm>
          <a:off x="0" y="0"/>
          <a:ext cx="0" cy="0"/>
          <a:chOff x="0" y="0"/>
          <a:chExt cx="0" cy="0"/>
        </a:xfrm>
      </p:grpSpPr>
      <p:pic>
        <p:nvPicPr>
          <p:cNvPr id="1055" name="Google Shape;1055;p9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056" name="Google Shape;1056;p9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10-6-22</a:t>
            </a:r>
            <a:endParaRPr b="1" sz="1600"/>
          </a:p>
        </p:txBody>
      </p:sp>
      <p:sp>
        <p:nvSpPr>
          <p:cNvPr id="1057" name="Google Shape;1057;p98"/>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058" name="Google Shape;1058;p98"/>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1059" name="Google Shape;1059;p98"/>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060" name="Google Shape;1060;p98"/>
          <p:cNvSpPr txBox="1"/>
          <p:nvPr/>
        </p:nvSpPr>
        <p:spPr>
          <a:xfrm>
            <a:off x="1947450" y="2210850"/>
            <a:ext cx="5583600" cy="11022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chemeClr val="dk2"/>
              </a:buClr>
              <a:buSzPts val="1800"/>
              <a:buAutoNum type="arabicPeriod"/>
            </a:pPr>
            <a:r>
              <a:rPr lang="en" sz="1800">
                <a:solidFill>
                  <a:schemeClr val="dk2"/>
                </a:solidFill>
              </a:rPr>
              <a:t>Do Bell Ringer #2.</a:t>
            </a:r>
            <a:endParaRPr sz="1800">
              <a:solidFill>
                <a:schemeClr val="dk2"/>
              </a:solidFill>
            </a:endParaRPr>
          </a:p>
          <a:p>
            <a:pPr indent="-342900" lvl="0" marL="457200" rtl="0" algn="l">
              <a:lnSpc>
                <a:spcPct val="115000"/>
              </a:lnSpc>
              <a:spcBef>
                <a:spcPts val="0"/>
              </a:spcBef>
              <a:spcAft>
                <a:spcPts val="0"/>
              </a:spcAft>
              <a:buClr>
                <a:schemeClr val="dk2"/>
              </a:buClr>
              <a:buSzPts val="1800"/>
              <a:buAutoNum type="arabicPeriod"/>
            </a:pPr>
            <a:r>
              <a:rPr lang="en" sz="1800">
                <a:solidFill>
                  <a:schemeClr val="dk2"/>
                </a:solidFill>
              </a:rPr>
              <a:t>Students will complete the </a:t>
            </a:r>
            <a:r>
              <a:rPr lang="en" sz="1800">
                <a:solidFill>
                  <a:srgbClr val="FF0000"/>
                </a:solidFill>
              </a:rPr>
              <a:t>Force &amp; Motion note taking worksheet (037)</a:t>
            </a:r>
            <a:r>
              <a:rPr lang="en" sz="1800">
                <a:solidFill>
                  <a:schemeClr val="dk2"/>
                </a:solidFill>
              </a:rPr>
              <a:t>  in class.</a:t>
            </a:r>
            <a:endParaRPr sz="1800">
              <a:solidFill>
                <a:schemeClr val="dk2"/>
              </a:solidFill>
            </a:endParaRPr>
          </a:p>
          <a:p>
            <a:pPr indent="0" lvl="0" marL="457200" rtl="0" algn="l">
              <a:lnSpc>
                <a:spcPct val="115000"/>
              </a:lnSpc>
              <a:spcBef>
                <a:spcPts val="0"/>
              </a:spcBef>
              <a:spcAft>
                <a:spcPts val="0"/>
              </a:spcAft>
              <a:buNone/>
            </a:pPr>
            <a:r>
              <a:t/>
            </a:r>
            <a:endParaRPr sz="1300">
              <a:solidFill>
                <a:schemeClr val="dk2"/>
              </a:solidFill>
            </a:endParaRPr>
          </a:p>
        </p:txBody>
      </p:sp>
      <p:sp>
        <p:nvSpPr>
          <p:cNvPr id="1061" name="Google Shape;1061;p98"/>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062" name="Google Shape;1062;p98"/>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66" name="Shape 1066"/>
        <p:cNvGrpSpPr/>
        <p:nvPr/>
      </p:nvGrpSpPr>
      <p:grpSpPr>
        <a:xfrm>
          <a:off x="0" y="0"/>
          <a:ext cx="0" cy="0"/>
          <a:chOff x="0" y="0"/>
          <a:chExt cx="0" cy="0"/>
        </a:xfrm>
      </p:grpSpPr>
      <p:pic>
        <p:nvPicPr>
          <p:cNvPr id="1067" name="Google Shape;1067;p9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068" name="Google Shape;1068;p9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10-7-22</a:t>
            </a:r>
            <a:endParaRPr b="1" sz="1600"/>
          </a:p>
        </p:txBody>
      </p:sp>
      <p:sp>
        <p:nvSpPr>
          <p:cNvPr id="1069" name="Google Shape;1069;p99"/>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070" name="Google Shape;1070;p99"/>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1071" name="Google Shape;1071;p99"/>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072" name="Google Shape;1072;p99"/>
          <p:cNvSpPr txBox="1"/>
          <p:nvPr/>
        </p:nvSpPr>
        <p:spPr>
          <a:xfrm>
            <a:off x="2028025" y="2179950"/>
            <a:ext cx="4855500" cy="11022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Do Bell Ringer #10.</a:t>
            </a:r>
            <a:endParaRPr sz="1500">
              <a:solidFill>
                <a:schemeClr val="dk2"/>
              </a:solidFill>
            </a:endParaRPr>
          </a:p>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Students will watch a Generation Genius video about </a:t>
            </a:r>
            <a:r>
              <a:rPr lang="en" sz="1500">
                <a:solidFill>
                  <a:srgbClr val="FF0000"/>
                </a:solidFill>
              </a:rPr>
              <a:t>Balanced &amp; Unbalanced Forces (039) </a:t>
            </a:r>
            <a:r>
              <a:rPr lang="en" sz="1500">
                <a:solidFill>
                  <a:schemeClr val="dk2"/>
                </a:solidFill>
              </a:rPr>
              <a:t>and complete a video worksheet to attach in GC.</a:t>
            </a:r>
            <a:endParaRPr sz="1500">
              <a:solidFill>
                <a:schemeClr val="dk2"/>
              </a:solidFill>
            </a:endParaRPr>
          </a:p>
        </p:txBody>
      </p:sp>
      <p:sp>
        <p:nvSpPr>
          <p:cNvPr id="1073" name="Google Shape;1073;p99"/>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074" name="Google Shape;1074;p99"/>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78" name="Shape 1078"/>
        <p:cNvGrpSpPr/>
        <p:nvPr/>
      </p:nvGrpSpPr>
      <p:grpSpPr>
        <a:xfrm>
          <a:off x="0" y="0"/>
          <a:ext cx="0" cy="0"/>
          <a:chOff x="0" y="0"/>
          <a:chExt cx="0" cy="0"/>
        </a:xfrm>
      </p:grpSpPr>
      <p:pic>
        <p:nvPicPr>
          <p:cNvPr id="1079" name="Google Shape;1079;p10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080" name="Google Shape;1080;p10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10-17-22</a:t>
            </a:r>
            <a:endParaRPr b="1" sz="1600"/>
          </a:p>
        </p:txBody>
      </p:sp>
      <p:sp>
        <p:nvSpPr>
          <p:cNvPr id="1081" name="Google Shape;1081;p100"/>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082" name="Google Shape;1082;p100"/>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1083" name="Google Shape;1083;p100"/>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084" name="Google Shape;1084;p100"/>
          <p:cNvSpPr txBox="1"/>
          <p:nvPr/>
        </p:nvSpPr>
        <p:spPr>
          <a:xfrm>
            <a:off x="2175750" y="2210850"/>
            <a:ext cx="5277600" cy="11022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Do Bell Ringer #5.</a:t>
            </a:r>
            <a:endParaRPr sz="1500">
              <a:solidFill>
                <a:schemeClr val="dk2"/>
              </a:solidFill>
            </a:endParaRPr>
          </a:p>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Students will run the </a:t>
            </a:r>
            <a:r>
              <a:rPr lang="en" sz="1500">
                <a:solidFill>
                  <a:srgbClr val="FF0000"/>
                </a:solidFill>
              </a:rPr>
              <a:t>pHet Force &amp; Simulation (038) </a:t>
            </a:r>
            <a:r>
              <a:rPr lang="en" sz="1500">
                <a:solidFill>
                  <a:schemeClr val="dk1"/>
                </a:solidFill>
              </a:rPr>
              <a:t>that is </a:t>
            </a:r>
            <a:r>
              <a:rPr lang="en" sz="1500">
                <a:solidFill>
                  <a:schemeClr val="dk2"/>
                </a:solidFill>
              </a:rPr>
              <a:t>posted in GC to explore the effects that mass and friction have on an object’s movement.</a:t>
            </a:r>
            <a:endParaRPr sz="1500">
              <a:solidFill>
                <a:schemeClr val="dk2"/>
              </a:solidFill>
            </a:endParaRPr>
          </a:p>
          <a:p>
            <a:pPr indent="0" lvl="0" marL="0" rtl="0" algn="l">
              <a:lnSpc>
                <a:spcPct val="115000"/>
              </a:lnSpc>
              <a:spcBef>
                <a:spcPts val="0"/>
              </a:spcBef>
              <a:spcAft>
                <a:spcPts val="0"/>
              </a:spcAft>
              <a:buNone/>
            </a:pPr>
            <a:r>
              <a:t/>
            </a:r>
            <a:endParaRPr sz="1500">
              <a:solidFill>
                <a:schemeClr val="dk2"/>
              </a:solidFill>
            </a:endParaRPr>
          </a:p>
          <a:p>
            <a:pPr indent="0" lvl="0" marL="457200" rtl="0" algn="l">
              <a:lnSpc>
                <a:spcPct val="115000"/>
              </a:lnSpc>
              <a:spcBef>
                <a:spcPts val="0"/>
              </a:spcBef>
              <a:spcAft>
                <a:spcPts val="0"/>
              </a:spcAft>
              <a:buNone/>
            </a:pPr>
            <a:r>
              <a:t/>
            </a:r>
            <a:endParaRPr sz="1300">
              <a:solidFill>
                <a:schemeClr val="dk2"/>
              </a:solidFill>
            </a:endParaRPr>
          </a:p>
        </p:txBody>
      </p:sp>
      <p:sp>
        <p:nvSpPr>
          <p:cNvPr id="1085" name="Google Shape;1085;p100"/>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086" name="Google Shape;1086;p100"/>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
        <p:nvSpPr>
          <p:cNvPr id="1087" name="Google Shape;1087;p100"/>
          <p:cNvSpPr txBox="1"/>
          <p:nvPr/>
        </p:nvSpPr>
        <p:spPr>
          <a:xfrm>
            <a:off x="4951475" y="32644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u="sng">
                <a:solidFill>
                  <a:schemeClr val="hlink"/>
                </a:solidFill>
                <a:hlinkClick r:id="rId4"/>
              </a:rPr>
              <a:t>Energy Skate Park: Basics - Conservation of Energy | Kinetic Energy | Potential Energy</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91" name="Shape 1091"/>
        <p:cNvGrpSpPr/>
        <p:nvPr/>
      </p:nvGrpSpPr>
      <p:grpSpPr>
        <a:xfrm>
          <a:off x="0" y="0"/>
          <a:ext cx="0" cy="0"/>
          <a:chOff x="0" y="0"/>
          <a:chExt cx="0" cy="0"/>
        </a:xfrm>
      </p:grpSpPr>
      <p:pic>
        <p:nvPicPr>
          <p:cNvPr id="1092" name="Google Shape;1092;p10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093" name="Google Shape;1093;p10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10-18-22</a:t>
            </a:r>
            <a:endParaRPr b="1" sz="1600"/>
          </a:p>
        </p:txBody>
      </p:sp>
      <p:sp>
        <p:nvSpPr>
          <p:cNvPr id="1094" name="Google Shape;1094;p101"/>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095" name="Google Shape;1095;p101"/>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1096" name="Google Shape;1096;p101"/>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097" name="Google Shape;1097;p101"/>
          <p:cNvSpPr txBox="1"/>
          <p:nvPr/>
        </p:nvSpPr>
        <p:spPr>
          <a:xfrm>
            <a:off x="2175750" y="2210850"/>
            <a:ext cx="4855500" cy="1102200"/>
          </a:xfrm>
          <a:prstGeom prst="rect">
            <a:avLst/>
          </a:prstGeom>
          <a:noFill/>
          <a:ln>
            <a:noFill/>
          </a:ln>
        </p:spPr>
        <p:txBody>
          <a:bodyPr anchorCtr="0" anchor="t" bIns="91425" lIns="91425" spcFirstLastPara="1" rIns="91425" wrap="square" tIns="91425">
            <a:noAutofit/>
          </a:bodyPr>
          <a:lstStyle/>
          <a:p>
            <a:pPr indent="-336550" lvl="0" marL="457200" rtl="0" algn="l">
              <a:lnSpc>
                <a:spcPct val="115000"/>
              </a:lnSpc>
              <a:spcBef>
                <a:spcPts val="0"/>
              </a:spcBef>
              <a:spcAft>
                <a:spcPts val="0"/>
              </a:spcAft>
              <a:buClr>
                <a:schemeClr val="dk2"/>
              </a:buClr>
              <a:buSzPts val="1700"/>
              <a:buAutoNum type="arabicPeriod"/>
            </a:pPr>
            <a:r>
              <a:rPr lang="en" sz="1700">
                <a:solidFill>
                  <a:schemeClr val="dk2"/>
                </a:solidFill>
              </a:rPr>
              <a:t>Do Bell Ringer #2.</a:t>
            </a:r>
            <a:endParaRPr sz="1700">
              <a:solidFill>
                <a:schemeClr val="dk2"/>
              </a:solidFill>
            </a:endParaRPr>
          </a:p>
          <a:p>
            <a:pPr indent="-336550" lvl="0" marL="457200" rtl="0" algn="l">
              <a:lnSpc>
                <a:spcPct val="115000"/>
              </a:lnSpc>
              <a:spcBef>
                <a:spcPts val="0"/>
              </a:spcBef>
              <a:spcAft>
                <a:spcPts val="0"/>
              </a:spcAft>
              <a:buClr>
                <a:schemeClr val="dk2"/>
              </a:buClr>
              <a:buSzPts val="1700"/>
              <a:buAutoNum type="arabicPeriod"/>
            </a:pPr>
            <a:r>
              <a:rPr lang="en" sz="1700">
                <a:solidFill>
                  <a:schemeClr val="dk2"/>
                </a:solidFill>
              </a:rPr>
              <a:t>Students will do a Doodles </a:t>
            </a:r>
            <a:r>
              <a:rPr lang="en" sz="1700">
                <a:solidFill>
                  <a:srgbClr val="FF0000"/>
                </a:solidFill>
              </a:rPr>
              <a:t>“FORCE” Foldable (040)</a:t>
            </a:r>
            <a:r>
              <a:rPr lang="en" sz="1700">
                <a:solidFill>
                  <a:schemeClr val="dk2"/>
                </a:solidFill>
              </a:rPr>
              <a:t> that is attached in GC.</a:t>
            </a:r>
            <a:endParaRPr sz="1700">
              <a:solidFill>
                <a:schemeClr val="dk2"/>
              </a:solidFill>
            </a:endParaRPr>
          </a:p>
        </p:txBody>
      </p:sp>
      <p:sp>
        <p:nvSpPr>
          <p:cNvPr id="1098" name="Google Shape;1098;p101"/>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099" name="Google Shape;1099;p101"/>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pic>
        <p:nvPicPr>
          <p:cNvPr id="136" name="Google Shape;136;p2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37" name="Google Shape;137;p2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8-18-23</a:t>
            </a:r>
            <a:endParaRPr b="1" sz="1600"/>
          </a:p>
        </p:txBody>
      </p:sp>
      <p:sp>
        <p:nvSpPr>
          <p:cNvPr id="138" name="Google Shape;138;p21"/>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b="1" lang="en"/>
              <a:t> </a:t>
            </a:r>
            <a:r>
              <a:rPr i="1" lang="en" sz="1300">
                <a:solidFill>
                  <a:schemeClr val="dk1"/>
                </a:solidFill>
              </a:rPr>
              <a:t>I can explain why it is important to use a standard system of measurement.</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39" name="Google Shape;139;p21"/>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Intro to Science</a:t>
            </a:r>
            <a:endParaRPr b="1" sz="1600"/>
          </a:p>
        </p:txBody>
      </p:sp>
      <p:sp>
        <p:nvSpPr>
          <p:cNvPr id="140" name="Google Shape;140;p21"/>
          <p:cNvSpPr txBox="1"/>
          <p:nvPr>
            <p:ph idx="1" type="body"/>
          </p:nvPr>
        </p:nvSpPr>
        <p:spPr>
          <a:xfrm>
            <a:off x="22911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41" name="Google Shape;141;p21"/>
          <p:cNvSpPr txBox="1"/>
          <p:nvPr/>
        </p:nvSpPr>
        <p:spPr>
          <a:xfrm>
            <a:off x="2311200" y="2099925"/>
            <a:ext cx="4671000" cy="109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t>1</a:t>
            </a:r>
            <a:r>
              <a:rPr lang="en" sz="1300"/>
              <a:t>. Do BellRinger 12.</a:t>
            </a:r>
            <a:endParaRPr sz="1300"/>
          </a:p>
          <a:p>
            <a:pPr indent="0" lvl="0" marL="0" rtl="0" algn="l">
              <a:spcBef>
                <a:spcPts val="0"/>
              </a:spcBef>
              <a:spcAft>
                <a:spcPts val="0"/>
              </a:spcAft>
              <a:buClr>
                <a:schemeClr val="dk1"/>
              </a:buClr>
              <a:buSzPts val="1100"/>
              <a:buFont typeface="Arial"/>
              <a:buNone/>
            </a:pPr>
            <a:r>
              <a:rPr lang="en" sz="1300"/>
              <a:t>2. Students will watch the measurement video clips attached in GC.</a:t>
            </a:r>
            <a:endParaRPr sz="1300"/>
          </a:p>
          <a:p>
            <a:pPr indent="0" lvl="0" marL="0" rtl="0" algn="l">
              <a:spcBef>
                <a:spcPts val="0"/>
              </a:spcBef>
              <a:spcAft>
                <a:spcPts val="0"/>
              </a:spcAft>
              <a:buClr>
                <a:schemeClr val="dk1"/>
              </a:buClr>
              <a:buSzPts val="1100"/>
              <a:buFont typeface="Arial"/>
              <a:buNone/>
            </a:pPr>
            <a:r>
              <a:rPr lang="en" sz="1300"/>
              <a:t>3. Students will complete a </a:t>
            </a:r>
            <a:r>
              <a:rPr lang="en" sz="1300">
                <a:solidFill>
                  <a:srgbClr val="FF0000"/>
                </a:solidFill>
                <a:highlight>
                  <a:srgbClr val="FFFF00"/>
                </a:highlight>
              </a:rPr>
              <a:t>Measuring in CM w/s (007)</a:t>
            </a:r>
            <a:endParaRPr sz="1300">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rPr lang="en" sz="1300">
                <a:solidFill>
                  <a:schemeClr val="dk1"/>
                </a:solidFill>
              </a:rPr>
              <a:t>4. </a:t>
            </a:r>
            <a:r>
              <a:rPr lang="en" sz="1300">
                <a:solidFill>
                  <a:srgbClr val="FF0000"/>
                </a:solidFill>
                <a:highlight>
                  <a:srgbClr val="FFFF00"/>
                </a:highlight>
              </a:rPr>
              <a:t>Measurement QUIZ (010)</a:t>
            </a:r>
            <a:r>
              <a:rPr lang="en" sz="1300">
                <a:solidFill>
                  <a:schemeClr val="dk1"/>
                </a:solidFill>
                <a:highlight>
                  <a:srgbClr val="FFFF00"/>
                </a:highlight>
              </a:rPr>
              <a:t> MONDAY.</a:t>
            </a:r>
            <a:endParaRPr sz="1300">
              <a:solidFill>
                <a:schemeClr val="dk1"/>
              </a:solidFill>
              <a:highlight>
                <a:srgbClr val="FFFF00"/>
              </a:highlight>
            </a:endParaRPr>
          </a:p>
          <a:p>
            <a:pPr indent="0" lvl="0" marL="0" rtl="0" algn="l">
              <a:spcBef>
                <a:spcPts val="0"/>
              </a:spcBef>
              <a:spcAft>
                <a:spcPts val="0"/>
              </a:spcAft>
              <a:buClr>
                <a:schemeClr val="dk1"/>
              </a:buClr>
              <a:buSzPts val="1100"/>
              <a:buFont typeface="Arial"/>
              <a:buNone/>
            </a:pPr>
            <a:r>
              <a:rPr lang="en" sz="1300">
                <a:solidFill>
                  <a:schemeClr val="dk1"/>
                </a:solidFill>
              </a:rPr>
              <a:t>5. DO REFLECTION.</a:t>
            </a:r>
            <a:endParaRPr sz="1300">
              <a:solidFill>
                <a:schemeClr val="dk1"/>
              </a:solidFill>
            </a:endParaRPr>
          </a:p>
          <a:p>
            <a:pPr indent="0" lvl="0" marL="457200" rtl="0" algn="l">
              <a:spcBef>
                <a:spcPts val="0"/>
              </a:spcBef>
              <a:spcAft>
                <a:spcPts val="0"/>
              </a:spcAft>
              <a:buNone/>
            </a:pPr>
            <a:r>
              <a:t/>
            </a:r>
            <a:endParaRPr sz="1300">
              <a:solidFill>
                <a:schemeClr val="dk1"/>
              </a:solidFill>
            </a:endParaRPr>
          </a:p>
          <a:p>
            <a:pPr indent="0" lvl="0" marL="0" rtl="0" algn="l">
              <a:lnSpc>
                <a:spcPct val="115000"/>
              </a:lnSpc>
              <a:spcBef>
                <a:spcPts val="0"/>
              </a:spcBef>
              <a:spcAft>
                <a:spcPts val="1600"/>
              </a:spcAft>
              <a:buNone/>
            </a:pPr>
            <a:r>
              <a:t/>
            </a:r>
            <a:endParaRPr sz="1300">
              <a:solidFill>
                <a:schemeClr val="dk2"/>
              </a:solidFill>
            </a:endParaRPr>
          </a:p>
        </p:txBody>
      </p:sp>
      <p:sp>
        <p:nvSpPr>
          <p:cNvPr id="142" name="Google Shape;142;p21"/>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a:solidFill>
                  <a:srgbClr val="FFFFFF"/>
                </a:solidFill>
                <a:latin typeface="Calibri"/>
                <a:ea typeface="Calibri"/>
                <a:cs typeface="Calibri"/>
                <a:sym typeface="Calibri"/>
              </a:rPr>
              <a:t>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independent variable</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control setup</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constant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standard unit</a:t>
            </a:r>
            <a:endParaRPr>
              <a:solidFill>
                <a:srgbClr val="FFFFFF"/>
              </a:solidFill>
              <a:latin typeface="Calibri"/>
              <a:ea typeface="Calibri"/>
              <a:cs typeface="Calibri"/>
              <a:sym typeface="Calibri"/>
            </a:endParaRPr>
          </a:p>
          <a:p>
            <a:pPr indent="0" lvl="0" marL="0" rtl="0" algn="l">
              <a:spcBef>
                <a:spcPts val="0"/>
              </a:spcBef>
              <a:spcAft>
                <a:spcPts val="0"/>
              </a:spcAft>
              <a:buNone/>
            </a:pPr>
            <a:r>
              <a:rPr lang="en">
                <a:solidFill>
                  <a:srgbClr val="FFFFFF"/>
                </a:solidFill>
                <a:latin typeface="Calibri"/>
                <a:ea typeface="Calibri"/>
                <a:cs typeface="Calibri"/>
                <a:sym typeface="Calibri"/>
              </a:rPr>
              <a:t>metric system</a:t>
            </a:r>
            <a:endParaRPr>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03" name="Shape 1103"/>
        <p:cNvGrpSpPr/>
        <p:nvPr/>
      </p:nvGrpSpPr>
      <p:grpSpPr>
        <a:xfrm>
          <a:off x="0" y="0"/>
          <a:ext cx="0" cy="0"/>
          <a:chOff x="0" y="0"/>
          <a:chExt cx="0" cy="0"/>
        </a:xfrm>
      </p:grpSpPr>
      <p:pic>
        <p:nvPicPr>
          <p:cNvPr id="1104" name="Google Shape;1104;p102"/>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105" name="Google Shape;1105;p102"/>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10-19-22</a:t>
            </a:r>
            <a:endParaRPr b="1" sz="1600"/>
          </a:p>
        </p:txBody>
      </p:sp>
      <p:sp>
        <p:nvSpPr>
          <p:cNvPr id="1106" name="Google Shape;1106;p102"/>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107" name="Google Shape;1107;p102"/>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1108" name="Google Shape;1108;p102"/>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109" name="Google Shape;1109;p102"/>
          <p:cNvSpPr txBox="1"/>
          <p:nvPr/>
        </p:nvSpPr>
        <p:spPr>
          <a:xfrm>
            <a:off x="2175750" y="2210850"/>
            <a:ext cx="4855500" cy="11022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2"/>
              </a:buClr>
              <a:buSzPts val="1600"/>
              <a:buAutoNum type="arabicPeriod"/>
            </a:pPr>
            <a:r>
              <a:rPr lang="en" sz="1600">
                <a:solidFill>
                  <a:schemeClr val="dk2"/>
                </a:solidFill>
              </a:rPr>
              <a:t>Do Bell Ringer #16.</a:t>
            </a:r>
            <a:endParaRPr sz="1600">
              <a:solidFill>
                <a:schemeClr val="dk2"/>
              </a:solidFill>
            </a:endParaRPr>
          </a:p>
          <a:p>
            <a:pPr indent="-330200" lvl="0" marL="457200" rtl="0" algn="l">
              <a:lnSpc>
                <a:spcPct val="115000"/>
              </a:lnSpc>
              <a:spcBef>
                <a:spcPts val="0"/>
              </a:spcBef>
              <a:spcAft>
                <a:spcPts val="0"/>
              </a:spcAft>
              <a:buClr>
                <a:schemeClr val="dk2"/>
              </a:buClr>
              <a:buSzPts val="1600"/>
              <a:buAutoNum type="arabicPeriod"/>
            </a:pPr>
            <a:r>
              <a:rPr lang="en" sz="1600">
                <a:solidFill>
                  <a:schemeClr val="dk2"/>
                </a:solidFill>
              </a:rPr>
              <a:t>Students will do a </a:t>
            </a:r>
            <a:r>
              <a:rPr lang="en" sz="1600">
                <a:solidFill>
                  <a:srgbClr val="FF0000"/>
                </a:solidFill>
              </a:rPr>
              <a:t>Force &amp; Motion “Scavenger Hunt” (041)</a:t>
            </a:r>
            <a:r>
              <a:rPr lang="en" sz="1600">
                <a:solidFill>
                  <a:schemeClr val="dk2"/>
                </a:solidFill>
              </a:rPr>
              <a:t> that is attached in GC.</a:t>
            </a:r>
            <a:endParaRPr sz="1600">
              <a:solidFill>
                <a:schemeClr val="dk2"/>
              </a:solidFill>
            </a:endParaRPr>
          </a:p>
        </p:txBody>
      </p:sp>
      <p:sp>
        <p:nvSpPr>
          <p:cNvPr id="1110" name="Google Shape;1110;p102"/>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111" name="Google Shape;1111;p102"/>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15" name="Shape 1115"/>
        <p:cNvGrpSpPr/>
        <p:nvPr/>
      </p:nvGrpSpPr>
      <p:grpSpPr>
        <a:xfrm>
          <a:off x="0" y="0"/>
          <a:ext cx="0" cy="0"/>
          <a:chOff x="0" y="0"/>
          <a:chExt cx="0" cy="0"/>
        </a:xfrm>
      </p:grpSpPr>
      <p:pic>
        <p:nvPicPr>
          <p:cNvPr id="1116" name="Google Shape;1116;p103"/>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117" name="Google Shape;1117;p103"/>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10-20-22</a:t>
            </a:r>
            <a:endParaRPr b="1" sz="1600"/>
          </a:p>
        </p:txBody>
      </p:sp>
      <p:sp>
        <p:nvSpPr>
          <p:cNvPr id="1118" name="Google Shape;1118;p103"/>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119" name="Google Shape;1119;p103"/>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1120" name="Google Shape;1120;p103"/>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121" name="Google Shape;1121;p103"/>
          <p:cNvSpPr txBox="1"/>
          <p:nvPr/>
        </p:nvSpPr>
        <p:spPr>
          <a:xfrm>
            <a:off x="2162325" y="2210850"/>
            <a:ext cx="5291100" cy="11022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2"/>
              </a:buClr>
              <a:buSzPts val="1600"/>
              <a:buAutoNum type="arabicPeriod"/>
            </a:pPr>
            <a:r>
              <a:rPr lang="en" sz="1600">
                <a:solidFill>
                  <a:schemeClr val="dk2"/>
                </a:solidFill>
              </a:rPr>
              <a:t>Do Bell Ringer #8.</a:t>
            </a:r>
            <a:endParaRPr sz="1600">
              <a:solidFill>
                <a:schemeClr val="dk2"/>
              </a:solidFill>
            </a:endParaRPr>
          </a:p>
          <a:p>
            <a:pPr indent="-330200" lvl="0" marL="457200" rtl="0" algn="l">
              <a:lnSpc>
                <a:spcPct val="115000"/>
              </a:lnSpc>
              <a:spcBef>
                <a:spcPts val="0"/>
              </a:spcBef>
              <a:spcAft>
                <a:spcPts val="0"/>
              </a:spcAft>
              <a:buClr>
                <a:schemeClr val="dk2"/>
              </a:buClr>
              <a:buSzPts val="1600"/>
              <a:buAutoNum type="arabicPeriod"/>
            </a:pPr>
            <a:r>
              <a:rPr lang="en" sz="1600">
                <a:solidFill>
                  <a:schemeClr val="dk2"/>
                </a:solidFill>
              </a:rPr>
              <a:t>Students will do a Virtues lesson with Mr. Towns.</a:t>
            </a:r>
            <a:endParaRPr sz="1600">
              <a:solidFill>
                <a:schemeClr val="dk2"/>
              </a:solidFill>
            </a:endParaRPr>
          </a:p>
        </p:txBody>
      </p:sp>
      <p:sp>
        <p:nvSpPr>
          <p:cNvPr id="1122" name="Google Shape;1122;p103"/>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123" name="Google Shape;1123;p103"/>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27" name="Shape 1127"/>
        <p:cNvGrpSpPr/>
        <p:nvPr/>
      </p:nvGrpSpPr>
      <p:grpSpPr>
        <a:xfrm>
          <a:off x="0" y="0"/>
          <a:ext cx="0" cy="0"/>
          <a:chOff x="0" y="0"/>
          <a:chExt cx="0" cy="0"/>
        </a:xfrm>
      </p:grpSpPr>
      <p:pic>
        <p:nvPicPr>
          <p:cNvPr id="1128" name="Google Shape;1128;p104"/>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129" name="Google Shape;1129;p104"/>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10-21-22</a:t>
            </a:r>
            <a:endParaRPr b="1" sz="1600"/>
          </a:p>
        </p:txBody>
      </p:sp>
      <p:sp>
        <p:nvSpPr>
          <p:cNvPr id="1130" name="Google Shape;1130;p104"/>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131" name="Google Shape;1131;p104"/>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1132" name="Google Shape;1132;p104"/>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133" name="Google Shape;1133;p104"/>
          <p:cNvSpPr txBox="1"/>
          <p:nvPr/>
        </p:nvSpPr>
        <p:spPr>
          <a:xfrm>
            <a:off x="2148875" y="2076550"/>
            <a:ext cx="5291100" cy="11022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Do Bell Ringer #24.</a:t>
            </a:r>
            <a:endParaRPr sz="1500">
              <a:solidFill>
                <a:schemeClr val="dk2"/>
              </a:solidFill>
            </a:endParaRPr>
          </a:p>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Students will complete the </a:t>
            </a:r>
            <a:r>
              <a:rPr lang="en" sz="1500">
                <a:solidFill>
                  <a:srgbClr val="FF0000"/>
                </a:solidFill>
              </a:rPr>
              <a:t>Doodles: Practice Force &amp; Motion Quiz (042)</a:t>
            </a:r>
            <a:r>
              <a:rPr lang="en" sz="1500">
                <a:solidFill>
                  <a:schemeClr val="dk2"/>
                </a:solidFill>
              </a:rPr>
              <a:t> that is attached in GC.</a:t>
            </a:r>
            <a:endParaRPr sz="1500">
              <a:solidFill>
                <a:schemeClr val="dk2"/>
              </a:solidFill>
            </a:endParaRPr>
          </a:p>
          <a:p>
            <a:pPr indent="-323850" lvl="0" marL="457200" rtl="0" algn="l">
              <a:lnSpc>
                <a:spcPct val="115000"/>
              </a:lnSpc>
              <a:spcBef>
                <a:spcPts val="0"/>
              </a:spcBef>
              <a:spcAft>
                <a:spcPts val="0"/>
              </a:spcAft>
              <a:buClr>
                <a:schemeClr val="dk2"/>
              </a:buClr>
              <a:buSzPts val="1500"/>
              <a:buAutoNum type="arabicPeriod"/>
            </a:pPr>
            <a:r>
              <a:rPr lang="en" sz="1500">
                <a:solidFill>
                  <a:schemeClr val="dk2"/>
                </a:solidFill>
              </a:rPr>
              <a:t>Students will complete the </a:t>
            </a:r>
            <a:r>
              <a:rPr lang="en" sz="1500">
                <a:solidFill>
                  <a:srgbClr val="FF0000"/>
                </a:solidFill>
              </a:rPr>
              <a:t>Doodles: Speed Foldable (042A)</a:t>
            </a:r>
            <a:r>
              <a:rPr lang="en" sz="1500">
                <a:solidFill>
                  <a:schemeClr val="dk2"/>
                </a:solidFill>
              </a:rPr>
              <a:t> attached in GC.</a:t>
            </a:r>
            <a:endParaRPr sz="1500">
              <a:solidFill>
                <a:schemeClr val="dk2"/>
              </a:solidFill>
            </a:endParaRPr>
          </a:p>
        </p:txBody>
      </p:sp>
      <p:sp>
        <p:nvSpPr>
          <p:cNvPr id="1134" name="Google Shape;1134;p104"/>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135" name="Google Shape;1135;p104"/>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39" name="Shape 1139"/>
        <p:cNvGrpSpPr/>
        <p:nvPr/>
      </p:nvGrpSpPr>
      <p:grpSpPr>
        <a:xfrm>
          <a:off x="0" y="0"/>
          <a:ext cx="0" cy="0"/>
          <a:chOff x="0" y="0"/>
          <a:chExt cx="0" cy="0"/>
        </a:xfrm>
      </p:grpSpPr>
      <p:pic>
        <p:nvPicPr>
          <p:cNvPr id="1140" name="Google Shape;1140;p105"/>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141" name="Google Shape;1141;p105"/>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10-24-22</a:t>
            </a:r>
            <a:endParaRPr b="1" sz="1600"/>
          </a:p>
        </p:txBody>
      </p:sp>
      <p:sp>
        <p:nvSpPr>
          <p:cNvPr id="1142" name="Google Shape;1142;p105"/>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the amount of gravity depends on the masses of the interacting objects.</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143" name="Google Shape;1143;p105"/>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1144" name="Google Shape;1144;p105"/>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145" name="Google Shape;1145;p105"/>
          <p:cNvSpPr txBox="1"/>
          <p:nvPr/>
        </p:nvSpPr>
        <p:spPr>
          <a:xfrm>
            <a:off x="2329800" y="2087325"/>
            <a:ext cx="48924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#4.</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Speed “Running” Lab (046)</a:t>
            </a:r>
            <a:r>
              <a:rPr lang="en" sz="1600">
                <a:solidFill>
                  <a:schemeClr val="dk2"/>
                </a:solidFill>
              </a:rPr>
              <a:t> in GC.</a:t>
            </a:r>
            <a:endParaRPr sz="1600">
              <a:solidFill>
                <a:schemeClr val="dk2"/>
              </a:solidFill>
            </a:endParaRPr>
          </a:p>
          <a:p>
            <a:pPr indent="0" lvl="0" marL="0" rtl="0" algn="l">
              <a:lnSpc>
                <a:spcPct val="115000"/>
              </a:lnSpc>
              <a:spcBef>
                <a:spcPts val="0"/>
              </a:spcBef>
              <a:spcAft>
                <a:spcPts val="0"/>
              </a:spcAft>
              <a:buNone/>
            </a:pPr>
            <a:r>
              <a:t/>
            </a:r>
            <a:endParaRPr sz="1600">
              <a:solidFill>
                <a:schemeClr val="dk2"/>
              </a:solidFill>
            </a:endParaRPr>
          </a:p>
        </p:txBody>
      </p:sp>
      <p:sp>
        <p:nvSpPr>
          <p:cNvPr id="1146" name="Google Shape;1146;p105"/>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147" name="Google Shape;1147;p105"/>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06-PS2-2. </a:t>
            </a:r>
            <a:r>
              <a:rPr lang="en" sz="1200">
                <a:solidFill>
                  <a:schemeClr val="lt1"/>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DOK 3</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51" name="Shape 1151"/>
        <p:cNvGrpSpPr/>
        <p:nvPr/>
      </p:nvGrpSpPr>
      <p:grpSpPr>
        <a:xfrm>
          <a:off x="0" y="0"/>
          <a:ext cx="0" cy="0"/>
          <a:chOff x="0" y="0"/>
          <a:chExt cx="0" cy="0"/>
        </a:xfrm>
      </p:grpSpPr>
      <p:pic>
        <p:nvPicPr>
          <p:cNvPr id="1152" name="Google Shape;1152;p106"/>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153" name="Google Shape;1153;p106"/>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10-25-22</a:t>
            </a:r>
            <a:endParaRPr b="1" sz="1600"/>
          </a:p>
        </p:txBody>
      </p:sp>
      <p:sp>
        <p:nvSpPr>
          <p:cNvPr id="1154" name="Google Shape;1154;p106"/>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the amount of gravity depends on the masses of the interacting objects.</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155" name="Google Shape;1155;p106"/>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1156" name="Google Shape;1156;p106"/>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157" name="Google Shape;1157;p106"/>
          <p:cNvSpPr txBox="1"/>
          <p:nvPr/>
        </p:nvSpPr>
        <p:spPr>
          <a:xfrm>
            <a:off x="2607850" y="2087325"/>
            <a:ext cx="46143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#9.</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Force &amp; Motion study guide (043)</a:t>
            </a:r>
            <a:r>
              <a:rPr lang="en" sz="1600">
                <a:solidFill>
                  <a:schemeClr val="dk2"/>
                </a:solidFill>
              </a:rPr>
              <a:t> that is posted in GC.</a:t>
            </a:r>
            <a:endParaRPr sz="16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158" name="Google Shape;1158;p106"/>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159" name="Google Shape;1159;p106"/>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06-PS2-2. </a:t>
            </a:r>
            <a:r>
              <a:rPr lang="en" sz="1200">
                <a:solidFill>
                  <a:schemeClr val="lt1"/>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DOK 3</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63" name="Shape 1163"/>
        <p:cNvGrpSpPr/>
        <p:nvPr/>
      </p:nvGrpSpPr>
      <p:grpSpPr>
        <a:xfrm>
          <a:off x="0" y="0"/>
          <a:ext cx="0" cy="0"/>
          <a:chOff x="0" y="0"/>
          <a:chExt cx="0" cy="0"/>
        </a:xfrm>
      </p:grpSpPr>
      <p:pic>
        <p:nvPicPr>
          <p:cNvPr id="1164" name="Google Shape;1164;p107"/>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165" name="Google Shape;1165;p107"/>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10-26-22</a:t>
            </a:r>
            <a:endParaRPr b="1" sz="1600"/>
          </a:p>
        </p:txBody>
      </p:sp>
      <p:sp>
        <p:nvSpPr>
          <p:cNvPr id="1166" name="Google Shape;1166;p107"/>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the amount of gravity depends on the masses of the interacting objects.</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167" name="Google Shape;1167;p107"/>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1168" name="Google Shape;1168;p107"/>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169" name="Google Shape;1169;p107"/>
          <p:cNvSpPr txBox="1"/>
          <p:nvPr/>
        </p:nvSpPr>
        <p:spPr>
          <a:xfrm>
            <a:off x="2416950" y="2210850"/>
            <a:ext cx="46143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#13.</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GG: Gravitational Forces activity (043A)</a:t>
            </a:r>
            <a:r>
              <a:rPr lang="en" sz="1600">
                <a:solidFill>
                  <a:schemeClr val="dk2"/>
                </a:solidFill>
              </a:rPr>
              <a:t> in GC.</a:t>
            </a:r>
            <a:endParaRPr sz="1600">
              <a:solidFill>
                <a:schemeClr val="dk2"/>
              </a:solidFill>
            </a:endParaRPr>
          </a:p>
          <a:p>
            <a:pPr indent="0" lvl="0" marL="0" rtl="0" algn="l">
              <a:lnSpc>
                <a:spcPct val="115000"/>
              </a:lnSpc>
              <a:spcBef>
                <a:spcPts val="0"/>
              </a:spcBef>
              <a:spcAft>
                <a:spcPts val="0"/>
              </a:spcAft>
              <a:buNone/>
            </a:pPr>
            <a:r>
              <a:t/>
            </a:r>
            <a:endParaRPr sz="1300">
              <a:solidFill>
                <a:schemeClr val="dk2"/>
              </a:solidFill>
            </a:endParaRPr>
          </a:p>
        </p:txBody>
      </p:sp>
      <p:sp>
        <p:nvSpPr>
          <p:cNvPr id="1170" name="Google Shape;1170;p107"/>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171" name="Google Shape;1171;p107"/>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06-PS2-2. </a:t>
            </a:r>
            <a:r>
              <a:rPr lang="en" sz="1200">
                <a:solidFill>
                  <a:schemeClr val="lt1"/>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DOK 3</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75" name="Shape 1175"/>
        <p:cNvGrpSpPr/>
        <p:nvPr/>
      </p:nvGrpSpPr>
      <p:grpSpPr>
        <a:xfrm>
          <a:off x="0" y="0"/>
          <a:ext cx="0" cy="0"/>
          <a:chOff x="0" y="0"/>
          <a:chExt cx="0" cy="0"/>
        </a:xfrm>
      </p:grpSpPr>
      <p:pic>
        <p:nvPicPr>
          <p:cNvPr id="1176" name="Google Shape;1176;p108"/>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177" name="Google Shape;1177;p108"/>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10-27-22</a:t>
            </a:r>
            <a:endParaRPr b="1" sz="1600"/>
          </a:p>
        </p:txBody>
      </p:sp>
      <p:sp>
        <p:nvSpPr>
          <p:cNvPr id="1178" name="Google Shape;1178;p108"/>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an object’s motion depends on the mass of the object and the sum of the forces acting upon it.</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179" name="Google Shape;1179;p108"/>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1180" name="Google Shape;1180;p108"/>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181" name="Google Shape;1181;p108"/>
          <p:cNvSpPr txBox="1"/>
          <p:nvPr/>
        </p:nvSpPr>
        <p:spPr>
          <a:xfrm>
            <a:off x="2175750" y="2210850"/>
            <a:ext cx="4855500" cy="11022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dk2"/>
              </a:buClr>
              <a:buSzPts val="1600"/>
              <a:buAutoNum type="arabicPeriod"/>
            </a:pPr>
            <a:r>
              <a:rPr lang="en" sz="1600">
                <a:solidFill>
                  <a:schemeClr val="dk2"/>
                </a:solidFill>
              </a:rPr>
              <a:t>Do Bell Ringer #7.</a:t>
            </a:r>
            <a:endParaRPr sz="1600">
              <a:solidFill>
                <a:schemeClr val="dk2"/>
              </a:solidFill>
            </a:endParaRPr>
          </a:p>
          <a:p>
            <a:pPr indent="-330200" lvl="0" marL="457200" rtl="0" algn="l">
              <a:lnSpc>
                <a:spcPct val="115000"/>
              </a:lnSpc>
              <a:spcBef>
                <a:spcPts val="0"/>
              </a:spcBef>
              <a:spcAft>
                <a:spcPts val="0"/>
              </a:spcAft>
              <a:buClr>
                <a:schemeClr val="dk2"/>
              </a:buClr>
              <a:buSzPts val="1600"/>
              <a:buAutoNum type="arabicPeriod"/>
            </a:pPr>
            <a:r>
              <a:rPr lang="en" sz="1600">
                <a:solidFill>
                  <a:schemeClr val="dk2"/>
                </a:solidFill>
              </a:rPr>
              <a:t>Students will take a practice NGSS Force &amp; Motion Test.</a:t>
            </a:r>
            <a:endParaRPr sz="1600">
              <a:solidFill>
                <a:schemeClr val="dk2"/>
              </a:solidFill>
            </a:endParaRPr>
          </a:p>
        </p:txBody>
      </p:sp>
      <p:sp>
        <p:nvSpPr>
          <p:cNvPr id="1182" name="Google Shape;1182;p108"/>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183" name="Google Shape;1183;p108"/>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FFFFFF"/>
                </a:solidFill>
                <a:latin typeface="Calibri"/>
                <a:ea typeface="Calibri"/>
                <a:cs typeface="Calibri"/>
                <a:sym typeface="Calibri"/>
              </a:rPr>
              <a:t>06-PS2-2. </a:t>
            </a:r>
            <a:r>
              <a:rPr lang="en" sz="1200">
                <a:solidFill>
                  <a:srgbClr val="FFFFFF"/>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rgbClr val="FFFFFF"/>
              </a:solidFill>
              <a:latin typeface="Calibri"/>
              <a:ea typeface="Calibri"/>
              <a:cs typeface="Calibri"/>
              <a:sym typeface="Calibri"/>
            </a:endParaRPr>
          </a:p>
          <a:p>
            <a:pPr indent="0" lvl="0" marL="0" rtl="0" algn="l">
              <a:spcBef>
                <a:spcPts val="0"/>
              </a:spcBef>
              <a:spcAft>
                <a:spcPts val="0"/>
              </a:spcAft>
              <a:buNone/>
            </a:pPr>
            <a:r>
              <a:rPr b="1" lang="en" sz="1200">
                <a:solidFill>
                  <a:srgbClr val="FFFFFF"/>
                </a:solidFill>
                <a:latin typeface="Calibri"/>
                <a:ea typeface="Calibri"/>
                <a:cs typeface="Calibri"/>
                <a:sym typeface="Calibri"/>
              </a:rPr>
              <a:t>DOK 3</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87" name="Shape 1187"/>
        <p:cNvGrpSpPr/>
        <p:nvPr/>
      </p:nvGrpSpPr>
      <p:grpSpPr>
        <a:xfrm>
          <a:off x="0" y="0"/>
          <a:ext cx="0" cy="0"/>
          <a:chOff x="0" y="0"/>
          <a:chExt cx="0" cy="0"/>
        </a:xfrm>
      </p:grpSpPr>
      <p:pic>
        <p:nvPicPr>
          <p:cNvPr id="1188" name="Google Shape;1188;p109"/>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189" name="Google Shape;1189;p109"/>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10-28-22</a:t>
            </a:r>
            <a:endParaRPr b="1" sz="1600"/>
          </a:p>
        </p:txBody>
      </p:sp>
      <p:sp>
        <p:nvSpPr>
          <p:cNvPr id="1190" name="Google Shape;1190;p109"/>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the amount of gravity depends on the masses of the interacting objects.</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191" name="Google Shape;1191;p109"/>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1192" name="Google Shape;1192;p109"/>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193" name="Google Shape;1193;p109"/>
          <p:cNvSpPr txBox="1"/>
          <p:nvPr/>
        </p:nvSpPr>
        <p:spPr>
          <a:xfrm>
            <a:off x="2329800" y="2210850"/>
            <a:ext cx="51165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#16.</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Force &amp; Motion Quiz (044)</a:t>
            </a:r>
            <a:r>
              <a:rPr lang="en" sz="1600">
                <a:solidFill>
                  <a:schemeClr val="dk2"/>
                </a:solidFill>
              </a:rPr>
              <a:t> in GC.</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3. Students will do the </a:t>
            </a:r>
            <a:r>
              <a:rPr lang="en" sz="1600">
                <a:solidFill>
                  <a:srgbClr val="FF0000"/>
                </a:solidFill>
              </a:rPr>
              <a:t>Gravity Paper Helicopter Lab (044A).</a:t>
            </a:r>
            <a:endParaRPr sz="1600">
              <a:solidFill>
                <a:srgbClr val="FF0000"/>
              </a:solidFill>
            </a:endParaRPr>
          </a:p>
        </p:txBody>
      </p:sp>
      <p:sp>
        <p:nvSpPr>
          <p:cNvPr id="1194" name="Google Shape;1194;p109"/>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195" name="Google Shape;1195;p109"/>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06-PS2-2. </a:t>
            </a:r>
            <a:r>
              <a:rPr lang="en" sz="1200">
                <a:solidFill>
                  <a:schemeClr val="lt1"/>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DOK 3</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99" name="Shape 1199"/>
        <p:cNvGrpSpPr/>
        <p:nvPr/>
      </p:nvGrpSpPr>
      <p:grpSpPr>
        <a:xfrm>
          <a:off x="0" y="0"/>
          <a:ext cx="0" cy="0"/>
          <a:chOff x="0" y="0"/>
          <a:chExt cx="0" cy="0"/>
        </a:xfrm>
      </p:grpSpPr>
      <p:pic>
        <p:nvPicPr>
          <p:cNvPr id="1200" name="Google Shape;1200;p110"/>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201" name="Google Shape;1201;p110"/>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10-31-22</a:t>
            </a:r>
            <a:endParaRPr b="1" sz="1600"/>
          </a:p>
        </p:txBody>
      </p:sp>
      <p:sp>
        <p:nvSpPr>
          <p:cNvPr id="1202" name="Google Shape;1202;p110"/>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the amount of gravity depends on the masses of the interacting objects.</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203" name="Google Shape;1203;p110"/>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1204" name="Google Shape;1204;p110"/>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205" name="Google Shape;1205;p110"/>
          <p:cNvSpPr txBox="1"/>
          <p:nvPr/>
        </p:nvSpPr>
        <p:spPr>
          <a:xfrm>
            <a:off x="2329800" y="2210850"/>
            <a:ext cx="47016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2"/>
                </a:solidFill>
              </a:rPr>
              <a:t>1. Do Bell Ringer #17.</a:t>
            </a:r>
            <a:endParaRPr sz="1600">
              <a:solidFill>
                <a:schemeClr val="dk2"/>
              </a:solidFill>
            </a:endParaRPr>
          </a:p>
          <a:p>
            <a:pPr indent="0" lvl="0" marL="0" rtl="0" algn="l">
              <a:lnSpc>
                <a:spcPct val="115000"/>
              </a:lnSpc>
              <a:spcBef>
                <a:spcPts val="0"/>
              </a:spcBef>
              <a:spcAft>
                <a:spcPts val="0"/>
              </a:spcAft>
              <a:buNone/>
            </a:pPr>
            <a:r>
              <a:rPr lang="en" sz="1600">
                <a:solidFill>
                  <a:schemeClr val="dk2"/>
                </a:solidFill>
              </a:rPr>
              <a:t>2. Students will complete the </a:t>
            </a:r>
            <a:r>
              <a:rPr lang="en" sz="1600">
                <a:solidFill>
                  <a:srgbClr val="FF0000"/>
                </a:solidFill>
              </a:rPr>
              <a:t>Marshmallow Shooter Lab (045)</a:t>
            </a:r>
            <a:r>
              <a:rPr lang="en" sz="1600">
                <a:solidFill>
                  <a:schemeClr val="dk2"/>
                </a:solidFill>
              </a:rPr>
              <a:t> that is attached in GC.</a:t>
            </a:r>
            <a:endParaRPr sz="1600">
              <a:solidFill>
                <a:schemeClr val="dk2"/>
              </a:solidFill>
            </a:endParaRPr>
          </a:p>
          <a:p>
            <a:pPr indent="0" lvl="0" marL="457200" rtl="0" algn="l">
              <a:lnSpc>
                <a:spcPct val="115000"/>
              </a:lnSpc>
              <a:spcBef>
                <a:spcPts val="0"/>
              </a:spcBef>
              <a:spcAft>
                <a:spcPts val="0"/>
              </a:spcAft>
              <a:buNone/>
            </a:pPr>
            <a:r>
              <a:t/>
            </a:r>
            <a:endParaRPr sz="1300">
              <a:solidFill>
                <a:srgbClr val="FF0000"/>
              </a:solidFill>
            </a:endParaRPr>
          </a:p>
        </p:txBody>
      </p:sp>
      <p:sp>
        <p:nvSpPr>
          <p:cNvPr id="1206" name="Google Shape;1206;p110"/>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207" name="Google Shape;1207;p110"/>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06-PS2-2. </a:t>
            </a:r>
            <a:r>
              <a:rPr lang="en" sz="1200">
                <a:solidFill>
                  <a:schemeClr val="lt1"/>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DOK 3</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11" name="Shape 1211"/>
        <p:cNvGrpSpPr/>
        <p:nvPr/>
      </p:nvGrpSpPr>
      <p:grpSpPr>
        <a:xfrm>
          <a:off x="0" y="0"/>
          <a:ext cx="0" cy="0"/>
          <a:chOff x="0" y="0"/>
          <a:chExt cx="0" cy="0"/>
        </a:xfrm>
      </p:grpSpPr>
      <p:pic>
        <p:nvPicPr>
          <p:cNvPr id="1212" name="Google Shape;1212;p111"/>
          <p:cNvPicPr preferRelativeResize="0"/>
          <p:nvPr/>
        </p:nvPicPr>
        <p:blipFill rotWithShape="1">
          <a:blip r:embed="rId3">
            <a:alphaModFix/>
          </a:blip>
          <a:srcRect b="9820" l="0" r="0" t="0"/>
          <a:stretch/>
        </p:blipFill>
        <p:spPr>
          <a:xfrm>
            <a:off x="1031300" y="0"/>
            <a:ext cx="6591325" cy="5083574"/>
          </a:xfrm>
          <a:prstGeom prst="rect">
            <a:avLst/>
          </a:prstGeom>
          <a:noFill/>
          <a:ln>
            <a:noFill/>
          </a:ln>
        </p:spPr>
      </p:pic>
      <p:sp>
        <p:nvSpPr>
          <p:cNvPr id="1213" name="Google Shape;1213;p111"/>
          <p:cNvSpPr txBox="1"/>
          <p:nvPr>
            <p:ph idx="1" type="body"/>
          </p:nvPr>
        </p:nvSpPr>
        <p:spPr>
          <a:xfrm>
            <a:off x="2266200" y="418950"/>
            <a:ext cx="2516700" cy="3399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Date: 11-1-22</a:t>
            </a:r>
            <a:endParaRPr b="1" sz="1600"/>
          </a:p>
        </p:txBody>
      </p:sp>
      <p:sp>
        <p:nvSpPr>
          <p:cNvPr id="1214" name="Google Shape;1214;p111"/>
          <p:cNvSpPr txBox="1"/>
          <p:nvPr>
            <p:ph idx="1" type="body"/>
          </p:nvPr>
        </p:nvSpPr>
        <p:spPr>
          <a:xfrm>
            <a:off x="2262150" y="1129500"/>
            <a:ext cx="4769100" cy="7107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Learning Target:</a:t>
            </a:r>
            <a:r>
              <a:rPr lang="en" sz="1000">
                <a:solidFill>
                  <a:schemeClr val="dk1"/>
                </a:solidFill>
                <a:latin typeface="Calibri"/>
                <a:ea typeface="Calibri"/>
                <a:cs typeface="Calibri"/>
                <a:sym typeface="Calibri"/>
              </a:rPr>
              <a:t> </a:t>
            </a:r>
            <a:r>
              <a:rPr i="1" lang="en" sz="1300">
                <a:solidFill>
                  <a:schemeClr val="dk1"/>
                </a:solidFill>
              </a:rPr>
              <a:t> I can explain how the amount of gravity depends on the masses of the interacting objects.</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0"/>
              </a:spcAft>
              <a:buNone/>
            </a:pPr>
            <a:r>
              <a:t/>
            </a:r>
            <a:endParaRPr i="1" sz="1300">
              <a:solidFill>
                <a:schemeClr val="dk1"/>
              </a:solidFill>
            </a:endParaRPr>
          </a:p>
          <a:p>
            <a:pPr indent="0" lvl="0" marL="0" rtl="0" algn="l">
              <a:spcBef>
                <a:spcPts val="1600"/>
              </a:spcBef>
              <a:spcAft>
                <a:spcPts val="1600"/>
              </a:spcAft>
              <a:buNone/>
            </a:pPr>
            <a:r>
              <a:t/>
            </a:r>
            <a:endParaRPr sz="1000">
              <a:solidFill>
                <a:schemeClr val="dk1"/>
              </a:solidFill>
              <a:latin typeface="Calibri"/>
              <a:ea typeface="Calibri"/>
              <a:cs typeface="Calibri"/>
              <a:sym typeface="Calibri"/>
            </a:endParaRPr>
          </a:p>
        </p:txBody>
      </p:sp>
      <p:sp>
        <p:nvSpPr>
          <p:cNvPr id="1215" name="Google Shape;1215;p111"/>
          <p:cNvSpPr txBox="1"/>
          <p:nvPr>
            <p:ph idx="1" type="body"/>
          </p:nvPr>
        </p:nvSpPr>
        <p:spPr>
          <a:xfrm>
            <a:off x="2266200" y="771150"/>
            <a:ext cx="45342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1600"/>
              </a:spcAft>
              <a:buNone/>
            </a:pPr>
            <a:r>
              <a:rPr b="1" lang="en" sz="1600"/>
              <a:t>Standard: Force &amp; Motion</a:t>
            </a:r>
            <a:endParaRPr b="1" sz="1600"/>
          </a:p>
        </p:txBody>
      </p:sp>
      <p:sp>
        <p:nvSpPr>
          <p:cNvPr id="1216" name="Google Shape;1216;p111"/>
          <p:cNvSpPr txBox="1"/>
          <p:nvPr>
            <p:ph idx="1" type="body"/>
          </p:nvPr>
        </p:nvSpPr>
        <p:spPr>
          <a:xfrm>
            <a:off x="2329800" y="1840050"/>
            <a:ext cx="4484400" cy="339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t>Activities:</a:t>
            </a:r>
            <a:endParaRPr b="1" sz="1600"/>
          </a:p>
          <a:p>
            <a:pPr indent="0" lvl="0" marL="0" rtl="0" algn="l">
              <a:spcBef>
                <a:spcPts val="1600"/>
              </a:spcBef>
              <a:spcAft>
                <a:spcPts val="1600"/>
              </a:spcAft>
              <a:buNone/>
            </a:pPr>
            <a:r>
              <a:t/>
            </a:r>
            <a:endParaRPr sz="1200"/>
          </a:p>
        </p:txBody>
      </p:sp>
      <p:sp>
        <p:nvSpPr>
          <p:cNvPr id="1217" name="Google Shape;1217;p111"/>
          <p:cNvSpPr txBox="1"/>
          <p:nvPr/>
        </p:nvSpPr>
        <p:spPr>
          <a:xfrm>
            <a:off x="2419850" y="2210850"/>
            <a:ext cx="4966500" cy="110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900">
                <a:solidFill>
                  <a:schemeClr val="dk2"/>
                </a:solidFill>
              </a:rPr>
              <a:t>1. Do Bell Ringer #12.</a:t>
            </a:r>
            <a:endParaRPr sz="1900">
              <a:solidFill>
                <a:schemeClr val="dk2"/>
              </a:solidFill>
            </a:endParaRPr>
          </a:p>
          <a:p>
            <a:pPr indent="0" lvl="0" marL="0" rtl="0" algn="l">
              <a:lnSpc>
                <a:spcPct val="115000"/>
              </a:lnSpc>
              <a:spcBef>
                <a:spcPts val="0"/>
              </a:spcBef>
              <a:spcAft>
                <a:spcPts val="0"/>
              </a:spcAft>
              <a:buNone/>
            </a:pPr>
            <a:r>
              <a:rPr lang="en" sz="1900">
                <a:solidFill>
                  <a:schemeClr val="dk2"/>
                </a:solidFill>
              </a:rPr>
              <a:t>2. Students will complete the </a:t>
            </a:r>
            <a:r>
              <a:rPr lang="en" sz="1900">
                <a:solidFill>
                  <a:srgbClr val="FF0000"/>
                </a:solidFill>
              </a:rPr>
              <a:t>Force &amp; Motion Jeopardy game (046) </a:t>
            </a:r>
            <a:r>
              <a:rPr lang="en" sz="1900">
                <a:solidFill>
                  <a:schemeClr val="dk2"/>
                </a:solidFill>
              </a:rPr>
              <a:t>that is posted in GC.</a:t>
            </a:r>
            <a:endParaRPr sz="1900">
              <a:solidFill>
                <a:schemeClr val="dk2"/>
              </a:solidFill>
            </a:endParaRPr>
          </a:p>
          <a:p>
            <a:pPr indent="0" lvl="0" marL="0" rtl="0" algn="l">
              <a:lnSpc>
                <a:spcPct val="115000"/>
              </a:lnSpc>
              <a:spcBef>
                <a:spcPts val="0"/>
              </a:spcBef>
              <a:spcAft>
                <a:spcPts val="0"/>
              </a:spcAft>
              <a:buNone/>
            </a:pPr>
            <a:r>
              <a:t/>
            </a:r>
            <a:endParaRPr sz="1600">
              <a:solidFill>
                <a:schemeClr val="dk2"/>
              </a:solidFill>
            </a:endParaRPr>
          </a:p>
        </p:txBody>
      </p:sp>
      <p:sp>
        <p:nvSpPr>
          <p:cNvPr id="1218" name="Google Shape;1218;p111"/>
          <p:cNvSpPr txBox="1"/>
          <p:nvPr/>
        </p:nvSpPr>
        <p:spPr>
          <a:xfrm>
            <a:off x="7759400" y="187200"/>
            <a:ext cx="1214100" cy="247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rPr>
              <a:t>Vocabulary:</a:t>
            </a:r>
            <a:endParaRPr b="1">
              <a:solidFill>
                <a:srgbClr val="FFFFFF"/>
              </a:solidFill>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force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Newton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mass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speed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velocity</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friction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acceleration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weight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gravity            </a:t>
            </a:r>
            <a:endParaRPr sz="1300">
              <a:solidFill>
                <a:srgbClr val="FFFFFF"/>
              </a:solidFill>
              <a:latin typeface="Calibri"/>
              <a:ea typeface="Calibri"/>
              <a:cs typeface="Calibri"/>
              <a:sym typeface="Calibri"/>
            </a:endParaRPr>
          </a:p>
          <a:p>
            <a:pPr indent="0" lvl="0" marL="0" rtl="0" algn="l">
              <a:spcBef>
                <a:spcPts val="0"/>
              </a:spcBef>
              <a:spcAft>
                <a:spcPts val="0"/>
              </a:spcAft>
              <a:buNone/>
            </a:pPr>
            <a:r>
              <a:rPr lang="en" sz="1300">
                <a:solidFill>
                  <a:srgbClr val="FFFFFF"/>
                </a:solidFill>
                <a:latin typeface="Calibri"/>
                <a:ea typeface="Calibri"/>
                <a:cs typeface="Calibri"/>
                <a:sym typeface="Calibri"/>
              </a:rPr>
              <a:t>inertia</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a:p>
            <a:pPr indent="0" lvl="0" marL="0" rtl="0" algn="l">
              <a:spcBef>
                <a:spcPts val="0"/>
              </a:spcBef>
              <a:spcAft>
                <a:spcPts val="0"/>
              </a:spcAft>
              <a:buNone/>
            </a:pPr>
            <a:r>
              <a:t/>
            </a:r>
            <a:endParaRPr sz="1300">
              <a:solidFill>
                <a:srgbClr val="FFFFFF"/>
              </a:solidFill>
              <a:latin typeface="Calibri"/>
              <a:ea typeface="Calibri"/>
              <a:cs typeface="Calibri"/>
              <a:sym typeface="Calibri"/>
            </a:endParaRPr>
          </a:p>
        </p:txBody>
      </p:sp>
      <p:sp>
        <p:nvSpPr>
          <p:cNvPr id="1219" name="Google Shape;1219;p111"/>
          <p:cNvSpPr txBox="1"/>
          <p:nvPr/>
        </p:nvSpPr>
        <p:spPr>
          <a:xfrm>
            <a:off x="7670325" y="2571750"/>
            <a:ext cx="1370100" cy="172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06-PS2-2. </a:t>
            </a:r>
            <a:r>
              <a:rPr lang="en" sz="1200">
                <a:solidFill>
                  <a:schemeClr val="lt1"/>
                </a:solidFill>
                <a:latin typeface="Calibri"/>
                <a:ea typeface="Calibri"/>
                <a:cs typeface="Calibri"/>
                <a:sym typeface="Calibri"/>
              </a:rPr>
              <a:t>Students will plan an investigation to provide evidence that the change in an object’s motion depends on the sum of the forces on the object and the mass of the object. </a:t>
            </a:r>
            <a:endParaRPr sz="12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 sz="1200">
                <a:solidFill>
                  <a:schemeClr val="lt1"/>
                </a:solidFill>
                <a:latin typeface="Calibri"/>
                <a:ea typeface="Calibri"/>
                <a:cs typeface="Calibri"/>
                <a:sym typeface="Calibri"/>
              </a:rPr>
              <a:t>DOK 3</a:t>
            </a:r>
            <a:endParaRPr b="1" sz="1200">
              <a:solidFill>
                <a:schemeClr val="lt1"/>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b="1" sz="12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